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5" r:id="rId3"/>
    <p:sldId id="257" r:id="rId4"/>
    <p:sldId id="263" r:id="rId5"/>
    <p:sldId id="266" r:id="rId6"/>
    <p:sldId id="258" r:id="rId7"/>
    <p:sldId id="259" r:id="rId8"/>
    <p:sldId id="260" r:id="rId9"/>
    <p:sldId id="267" r:id="rId10"/>
    <p:sldId id="26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6/7/2025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6/7/2025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6/7/2025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6/7/2025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6/7/2025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6/7/2025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6/7/2025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2A54C80-263E-416B-A8E0-580EDEADCBDC}" type="datetimeFigureOut">
              <a:rPr lang="en-US" dirty="0"/>
              <a:t>6/7/2025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6/7/2025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6/7/2025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cnis.fr/evenements/rencontre-les-apparie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34C02C-4B6F-EFE6-A6D7-C0004400E54E}"/>
              </a:ext>
            </a:extLst>
          </p:cNvPr>
          <p:cNvSpPr>
            <a:spLocks noGrp="1"/>
          </p:cNvSpPr>
          <p:nvPr>
            <p:ph type="ctrTitle"/>
          </p:nvPr>
        </p:nvSpPr>
        <p:spPr>
          <a:xfrm>
            <a:off x="1412176" y="2240632"/>
            <a:ext cx="7766936" cy="1646302"/>
          </a:xfrm>
        </p:spPr>
        <p:txBody>
          <a:bodyPr/>
          <a:lstStyle/>
          <a:p>
            <a:r>
              <a:rPr lang="fr-FR" dirty="0"/>
              <a:t>PAT DES PRODUCTEURS</a:t>
            </a:r>
            <a:br>
              <a:rPr lang="fr-FR" dirty="0"/>
            </a:br>
            <a:r>
              <a:rPr lang="fr-FR" sz="4400" dirty="0"/>
              <a:t>Commission Démographie et questions sociales</a:t>
            </a:r>
          </a:p>
        </p:txBody>
      </p:sp>
      <p:sp>
        <p:nvSpPr>
          <p:cNvPr id="3" name="Sous-titre 2">
            <a:extLst>
              <a:ext uri="{FF2B5EF4-FFF2-40B4-BE49-F238E27FC236}">
                <a16:creationId xmlns:a16="http://schemas.microsoft.com/office/drawing/2014/main" id="{42899C4C-394E-8035-51E7-D97C2BB2D90F}"/>
              </a:ext>
            </a:extLst>
          </p:cNvPr>
          <p:cNvSpPr>
            <a:spLocks noGrp="1"/>
          </p:cNvSpPr>
          <p:nvPr>
            <p:ph type="subTitle" idx="1"/>
          </p:nvPr>
        </p:nvSpPr>
        <p:spPr/>
        <p:txBody>
          <a:bodyPr>
            <a:normAutofit/>
          </a:bodyPr>
          <a:lstStyle/>
          <a:p>
            <a:r>
              <a:rPr lang="fr-FR" sz="2400" dirty="0"/>
              <a:t>Christel COLIN et Christelle MINODIER</a:t>
            </a:r>
          </a:p>
          <a:p>
            <a:r>
              <a:rPr lang="fr-FR" sz="2400" dirty="0"/>
              <a:t>11 juin 2025</a:t>
            </a:r>
          </a:p>
        </p:txBody>
      </p:sp>
    </p:spTree>
    <p:extLst>
      <p:ext uri="{BB962C8B-B14F-4D97-AF65-F5344CB8AC3E}">
        <p14:creationId xmlns:p14="http://schemas.microsoft.com/office/powerpoint/2010/main" val="22478452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883733-4738-7C42-E412-713A8D7B52C6}"/>
              </a:ext>
            </a:extLst>
          </p:cNvPr>
          <p:cNvSpPr>
            <a:spLocks noGrp="1"/>
          </p:cNvSpPr>
          <p:nvPr>
            <p:ph type="title"/>
          </p:nvPr>
        </p:nvSpPr>
        <p:spPr>
          <a:xfrm>
            <a:off x="677334" y="206075"/>
            <a:ext cx="8596668" cy="1320800"/>
          </a:xfrm>
        </p:spPr>
        <p:txBody>
          <a:bodyPr>
            <a:normAutofit fontScale="90000"/>
          </a:bodyPr>
          <a:lstStyle/>
          <a:p>
            <a:r>
              <a:rPr lang="fr-FR" dirty="0"/>
              <a:t>Point d’avancement sur les avis de moyen terme (3/3)</a:t>
            </a:r>
            <a:br>
              <a:rPr lang="fr-FR" dirty="0"/>
            </a:br>
            <a:endParaRPr lang="fr-FR" dirty="0"/>
          </a:p>
        </p:txBody>
      </p:sp>
      <p:sp>
        <p:nvSpPr>
          <p:cNvPr id="3" name="Espace réservé du contenu 2">
            <a:extLst>
              <a:ext uri="{FF2B5EF4-FFF2-40B4-BE49-F238E27FC236}">
                <a16:creationId xmlns:a16="http://schemas.microsoft.com/office/drawing/2014/main" id="{96F50EA8-B0D3-7A45-8F58-4E18C6B8C43F}"/>
              </a:ext>
            </a:extLst>
          </p:cNvPr>
          <p:cNvSpPr>
            <a:spLocks noGrp="1"/>
          </p:cNvSpPr>
          <p:nvPr>
            <p:ph idx="1"/>
          </p:nvPr>
        </p:nvSpPr>
        <p:spPr>
          <a:xfrm>
            <a:off x="677334" y="1526875"/>
            <a:ext cx="8596668" cy="4891178"/>
          </a:xfrm>
        </p:spPr>
        <p:txBody>
          <a:bodyPr>
            <a:normAutofit/>
          </a:bodyPr>
          <a:lstStyle/>
          <a:p>
            <a:r>
              <a:rPr lang="fr-FR" sz="2000" dirty="0">
                <a:solidFill>
                  <a:schemeClr val="accent1"/>
                </a:solidFill>
              </a:rPr>
              <a:t>Avis n°8 : Éclairer le phénomène de la maltraitance sur les personnes vulnérables</a:t>
            </a:r>
          </a:p>
          <a:p>
            <a:pPr marL="0" indent="0">
              <a:spcAft>
                <a:spcPts val="1200"/>
              </a:spcAft>
              <a:buNone/>
            </a:pPr>
            <a:r>
              <a:rPr lang="fr-FR" dirty="0"/>
              <a:t>Rapport du GT du CNIS sur la maltraitance présenté lors de cette séance de commission</a:t>
            </a:r>
          </a:p>
          <a:p>
            <a:r>
              <a:rPr lang="fr-FR" sz="2000" dirty="0">
                <a:solidFill>
                  <a:schemeClr val="accent1"/>
                </a:solidFill>
              </a:rPr>
              <a:t>Avis n°9 : Faire progresser la connaissance des proches aidants et de leur contribution à l’accompagnement des personnes vulnérables</a:t>
            </a:r>
          </a:p>
          <a:p>
            <a:pPr marL="0" indent="0">
              <a:spcAft>
                <a:spcPts val="1200"/>
              </a:spcAft>
              <a:buNone/>
            </a:pPr>
            <a:r>
              <a:rPr lang="fr-FR" dirty="0"/>
              <a:t>Exploitations du dispositif d’enquêtes Autonomie</a:t>
            </a:r>
          </a:p>
          <a:p>
            <a:r>
              <a:rPr lang="fr-FR" sz="2000" dirty="0">
                <a:solidFill>
                  <a:schemeClr val="accent1"/>
                </a:solidFill>
              </a:rPr>
              <a:t>Avis n°10 : Développer la connaissance sur l’évolution des familles</a:t>
            </a:r>
          </a:p>
          <a:p>
            <a:pPr lvl="1"/>
            <a:r>
              <a:rPr lang="fr-FR" dirty="0"/>
              <a:t>Travaux à partir de l’exploitation des enquêtes modes de garde (Drees) et Famille-Employeurs (</a:t>
            </a:r>
            <a:r>
              <a:rPr lang="fr-FR" dirty="0" err="1"/>
              <a:t>Ined</a:t>
            </a:r>
            <a:r>
              <a:rPr lang="fr-FR" dirty="0"/>
              <a:t>)</a:t>
            </a:r>
          </a:p>
          <a:p>
            <a:pPr lvl="1"/>
            <a:r>
              <a:rPr lang="fr-FR" dirty="0"/>
              <a:t>Enquête Familles (Insee) en 2025. Appariements post collecte avec des données administratives, notamment sur les revenus et l’état civil en 2026. Appel à projets pour des post-enquêtes qualitatives</a:t>
            </a:r>
          </a:p>
        </p:txBody>
      </p:sp>
    </p:spTree>
    <p:extLst>
      <p:ext uri="{BB962C8B-B14F-4D97-AF65-F5344CB8AC3E}">
        <p14:creationId xmlns:p14="http://schemas.microsoft.com/office/powerpoint/2010/main" val="3074028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4F9CB8-3A57-D2FD-3C62-C187B2B40582}"/>
              </a:ext>
            </a:extLst>
          </p:cNvPr>
          <p:cNvSpPr>
            <a:spLocks noGrp="1"/>
          </p:cNvSpPr>
          <p:nvPr>
            <p:ph type="title"/>
          </p:nvPr>
        </p:nvSpPr>
        <p:spPr/>
        <p:txBody>
          <a:bodyPr/>
          <a:lstStyle/>
          <a:p>
            <a:r>
              <a:rPr lang="fr-FR" dirty="0"/>
              <a:t>Sommaire</a:t>
            </a:r>
          </a:p>
        </p:txBody>
      </p:sp>
      <p:sp>
        <p:nvSpPr>
          <p:cNvPr id="3" name="Espace réservé du contenu 2">
            <a:extLst>
              <a:ext uri="{FF2B5EF4-FFF2-40B4-BE49-F238E27FC236}">
                <a16:creationId xmlns:a16="http://schemas.microsoft.com/office/drawing/2014/main" id="{035E88D6-541A-953C-29E9-FAFA251A60B0}"/>
              </a:ext>
            </a:extLst>
          </p:cNvPr>
          <p:cNvSpPr>
            <a:spLocks noGrp="1"/>
          </p:cNvSpPr>
          <p:nvPr>
            <p:ph idx="1"/>
          </p:nvPr>
        </p:nvSpPr>
        <p:spPr>
          <a:xfrm>
            <a:off x="591070" y="1556739"/>
            <a:ext cx="8596668" cy="4568016"/>
          </a:xfrm>
        </p:spPr>
        <p:txBody>
          <a:bodyPr>
            <a:noAutofit/>
          </a:bodyPr>
          <a:lstStyle/>
          <a:p>
            <a:r>
              <a:rPr lang="fr-FR" sz="3200" dirty="0">
                <a:solidFill>
                  <a:srgbClr val="92D050"/>
                </a:solidFill>
              </a:rPr>
              <a:t>1. Enquêtes</a:t>
            </a:r>
          </a:p>
          <a:p>
            <a:endParaRPr lang="fr-FR" sz="3200" dirty="0">
              <a:solidFill>
                <a:srgbClr val="92D050"/>
              </a:solidFill>
            </a:endParaRPr>
          </a:p>
          <a:p>
            <a:r>
              <a:rPr lang="fr-FR" sz="3200" dirty="0">
                <a:solidFill>
                  <a:srgbClr val="92D050"/>
                </a:solidFill>
              </a:rPr>
              <a:t>2. Appariements</a:t>
            </a:r>
          </a:p>
          <a:p>
            <a:endParaRPr lang="fr-FR" sz="3200" dirty="0">
              <a:solidFill>
                <a:srgbClr val="92D050"/>
              </a:solidFill>
            </a:endParaRPr>
          </a:p>
          <a:p>
            <a:r>
              <a:rPr lang="fr-FR" sz="3200" dirty="0">
                <a:solidFill>
                  <a:srgbClr val="92D050"/>
                </a:solidFill>
              </a:rPr>
              <a:t>3. Évaluations</a:t>
            </a:r>
          </a:p>
          <a:p>
            <a:endParaRPr lang="fr-FR" sz="2800" dirty="0">
              <a:solidFill>
                <a:srgbClr val="92D050"/>
              </a:solidFill>
            </a:endParaRPr>
          </a:p>
          <a:p>
            <a:r>
              <a:rPr lang="fr-FR" sz="3200" dirty="0">
                <a:solidFill>
                  <a:srgbClr val="92D050"/>
                </a:solidFill>
              </a:rPr>
              <a:t>4. Suivi des avis de la commission DQS</a:t>
            </a:r>
          </a:p>
        </p:txBody>
      </p:sp>
    </p:spTree>
    <p:extLst>
      <p:ext uri="{BB962C8B-B14F-4D97-AF65-F5344CB8AC3E}">
        <p14:creationId xmlns:p14="http://schemas.microsoft.com/office/powerpoint/2010/main" val="546413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883733-4738-7C42-E412-713A8D7B52C6}"/>
              </a:ext>
            </a:extLst>
          </p:cNvPr>
          <p:cNvSpPr>
            <a:spLocks noGrp="1"/>
          </p:cNvSpPr>
          <p:nvPr>
            <p:ph type="title"/>
          </p:nvPr>
        </p:nvSpPr>
        <p:spPr>
          <a:xfrm>
            <a:off x="677334" y="313764"/>
            <a:ext cx="8596668" cy="1320800"/>
          </a:xfrm>
        </p:spPr>
        <p:txBody>
          <a:bodyPr/>
          <a:lstStyle/>
          <a:p>
            <a:r>
              <a:rPr lang="fr-FR" dirty="0"/>
              <a:t>Les enquêtes en 2025 (1/3) </a:t>
            </a:r>
            <a:r>
              <a:rPr lang="fr-FR" sz="2400" dirty="0"/>
              <a:t>(hors enquêtes annuelles)</a:t>
            </a:r>
          </a:p>
        </p:txBody>
      </p:sp>
      <p:sp>
        <p:nvSpPr>
          <p:cNvPr id="3" name="Espace réservé du contenu 2">
            <a:extLst>
              <a:ext uri="{FF2B5EF4-FFF2-40B4-BE49-F238E27FC236}">
                <a16:creationId xmlns:a16="http://schemas.microsoft.com/office/drawing/2014/main" id="{96F50EA8-B0D3-7A45-8F58-4E18C6B8C43F}"/>
              </a:ext>
            </a:extLst>
          </p:cNvPr>
          <p:cNvSpPr>
            <a:spLocks noGrp="1"/>
          </p:cNvSpPr>
          <p:nvPr>
            <p:ph idx="1"/>
          </p:nvPr>
        </p:nvSpPr>
        <p:spPr>
          <a:xfrm>
            <a:off x="677333" y="1410789"/>
            <a:ext cx="8762501" cy="5244528"/>
          </a:xfrm>
        </p:spPr>
        <p:txBody>
          <a:bodyPr>
            <a:normAutofit fontScale="70000" lnSpcReduction="20000"/>
          </a:bodyPr>
          <a:lstStyle/>
          <a:p>
            <a:r>
              <a:rPr lang="fr-FR" sz="2400" b="1" dirty="0">
                <a:solidFill>
                  <a:schemeClr val="accent1"/>
                </a:solidFill>
              </a:rPr>
              <a:t>Enquête Sans-domicile (Insee - Drees)</a:t>
            </a:r>
          </a:p>
          <a:p>
            <a:pPr marL="57150" indent="0">
              <a:buNone/>
            </a:pPr>
            <a:r>
              <a:rPr lang="fr-FR" sz="2300" dirty="0"/>
              <a:t>3</a:t>
            </a:r>
            <a:r>
              <a:rPr lang="fr-FR" sz="2300" baseline="30000" dirty="0"/>
              <a:t>e</a:t>
            </a:r>
            <a:r>
              <a:rPr lang="fr-FR" sz="2300" dirty="0"/>
              <a:t> édition après celles de 2001 et 2012</a:t>
            </a:r>
          </a:p>
          <a:p>
            <a:pPr lvl="1"/>
            <a:endParaRPr lang="fr-FR" dirty="0"/>
          </a:p>
          <a:p>
            <a:r>
              <a:rPr lang="fr-FR" sz="2400" b="1" dirty="0">
                <a:solidFill>
                  <a:schemeClr val="accent1"/>
                </a:solidFill>
              </a:rPr>
              <a:t>Enquête Familles (Insee)</a:t>
            </a:r>
          </a:p>
          <a:p>
            <a:pPr marL="57150" indent="0">
              <a:buNone/>
            </a:pPr>
            <a:r>
              <a:rPr lang="fr-FR" sz="2300" dirty="0"/>
              <a:t>3 questions sur les langues (transmises par les parents, parlées au quotidien, parlées aux enfants)</a:t>
            </a:r>
          </a:p>
          <a:p>
            <a:pPr marL="57150" indent="0">
              <a:buNone/>
            </a:pPr>
            <a:r>
              <a:rPr lang="fr-FR" sz="2300" dirty="0"/>
              <a:t>Focus sur les solidarités familiales</a:t>
            </a:r>
          </a:p>
          <a:p>
            <a:pPr marL="0" indent="0">
              <a:buNone/>
            </a:pPr>
            <a:endParaRPr lang="fr-FR" dirty="0"/>
          </a:p>
          <a:p>
            <a:r>
              <a:rPr lang="fr-FR" sz="2400" b="1" dirty="0">
                <a:solidFill>
                  <a:schemeClr val="accent1"/>
                </a:solidFill>
              </a:rPr>
              <a:t>Enquête de santé européenne </a:t>
            </a:r>
            <a:r>
              <a:rPr lang="fr-FR" sz="2400" b="1" dirty="0" err="1">
                <a:solidFill>
                  <a:schemeClr val="accent1"/>
                </a:solidFill>
              </a:rPr>
              <a:t>European</a:t>
            </a:r>
            <a:r>
              <a:rPr lang="fr-FR" sz="2400" b="1" dirty="0">
                <a:solidFill>
                  <a:schemeClr val="accent1"/>
                </a:solidFill>
              </a:rPr>
              <a:t> </a:t>
            </a:r>
            <a:r>
              <a:rPr lang="fr-FR" sz="2400" b="1" dirty="0" err="1">
                <a:solidFill>
                  <a:schemeClr val="accent1"/>
                </a:solidFill>
              </a:rPr>
              <a:t>Health</a:t>
            </a:r>
            <a:r>
              <a:rPr lang="fr-FR" sz="2400" b="1" dirty="0">
                <a:solidFill>
                  <a:schemeClr val="accent1"/>
                </a:solidFill>
              </a:rPr>
              <a:t> Interview Survey, EHIS (Drees)</a:t>
            </a:r>
          </a:p>
          <a:p>
            <a:pPr lvl="1"/>
            <a:r>
              <a:rPr lang="fr-FR" sz="2300" dirty="0"/>
              <a:t>Enquête santé et territoires (France métropolitaine, volet européen)</a:t>
            </a:r>
          </a:p>
          <a:p>
            <a:pPr lvl="1"/>
            <a:r>
              <a:rPr lang="fr-FR" sz="2300" dirty="0"/>
              <a:t>Enquête santé Outre-mer (extension dans les DROM hors Mayotte)</a:t>
            </a:r>
          </a:p>
          <a:p>
            <a:pPr lvl="1"/>
            <a:r>
              <a:rPr lang="fr-FR" sz="2300" dirty="0"/>
              <a:t>Enquête Santé et territoires (extension pour obtenir des indicateurs par département)</a:t>
            </a:r>
          </a:p>
          <a:p>
            <a:pPr marL="0" indent="0">
              <a:buNone/>
            </a:pPr>
            <a:endParaRPr lang="fr-FR" sz="2300" dirty="0"/>
          </a:p>
          <a:p>
            <a:r>
              <a:rPr lang="fr-FR" sz="2400" b="1" dirty="0">
                <a:solidFill>
                  <a:schemeClr val="accent1"/>
                </a:solidFill>
              </a:rPr>
              <a:t>Panel de médecins généralistes (Drees)</a:t>
            </a:r>
          </a:p>
          <a:p>
            <a:pPr marL="0" indent="0">
              <a:buNone/>
            </a:pPr>
            <a:r>
              <a:rPr lang="fr-FR" sz="2300" dirty="0"/>
              <a:t>Observation des pratiques et des conditions d’exercice en médecine générale</a:t>
            </a:r>
          </a:p>
          <a:p>
            <a:pPr marL="0" indent="0">
              <a:buNone/>
            </a:pPr>
            <a:r>
              <a:rPr lang="fr-FR" sz="2300" dirty="0"/>
              <a:t>5</a:t>
            </a:r>
            <a:r>
              <a:rPr lang="fr-FR" sz="2300" baseline="30000" dirty="0"/>
              <a:t>e</a:t>
            </a:r>
            <a:r>
              <a:rPr lang="fr-FR" sz="2300" dirty="0"/>
              <a:t> édition du panel</a:t>
            </a:r>
          </a:p>
          <a:p>
            <a:pPr marL="0" indent="0">
              <a:buNone/>
            </a:pPr>
            <a:endParaRPr lang="fr-FR" dirty="0"/>
          </a:p>
        </p:txBody>
      </p:sp>
    </p:spTree>
    <p:extLst>
      <p:ext uri="{BB962C8B-B14F-4D97-AF65-F5344CB8AC3E}">
        <p14:creationId xmlns:p14="http://schemas.microsoft.com/office/powerpoint/2010/main" val="2638897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883733-4738-7C42-E412-713A8D7B52C6}"/>
              </a:ext>
            </a:extLst>
          </p:cNvPr>
          <p:cNvSpPr>
            <a:spLocks noGrp="1"/>
          </p:cNvSpPr>
          <p:nvPr>
            <p:ph type="title"/>
          </p:nvPr>
        </p:nvSpPr>
        <p:spPr>
          <a:xfrm>
            <a:off x="677334" y="353683"/>
            <a:ext cx="8596668" cy="1320800"/>
          </a:xfrm>
        </p:spPr>
        <p:txBody>
          <a:bodyPr/>
          <a:lstStyle/>
          <a:p>
            <a:r>
              <a:rPr lang="fr-FR" dirty="0"/>
              <a:t>Les enquêtes en 2025 (2/3) </a:t>
            </a:r>
            <a:r>
              <a:rPr lang="fr-FR" sz="2400" dirty="0"/>
              <a:t>(hors enquêtes annuelles)</a:t>
            </a:r>
          </a:p>
        </p:txBody>
      </p:sp>
      <p:sp>
        <p:nvSpPr>
          <p:cNvPr id="3" name="Espace réservé du contenu 2">
            <a:extLst>
              <a:ext uri="{FF2B5EF4-FFF2-40B4-BE49-F238E27FC236}">
                <a16:creationId xmlns:a16="http://schemas.microsoft.com/office/drawing/2014/main" id="{96F50EA8-B0D3-7A45-8F58-4E18C6B8C43F}"/>
              </a:ext>
            </a:extLst>
          </p:cNvPr>
          <p:cNvSpPr>
            <a:spLocks noGrp="1"/>
          </p:cNvSpPr>
          <p:nvPr>
            <p:ph idx="1"/>
          </p:nvPr>
        </p:nvSpPr>
        <p:spPr>
          <a:xfrm>
            <a:off x="677334" y="1502229"/>
            <a:ext cx="8596668" cy="5002088"/>
          </a:xfrm>
        </p:spPr>
        <p:txBody>
          <a:bodyPr>
            <a:normAutofit fontScale="77500" lnSpcReduction="20000"/>
          </a:bodyPr>
          <a:lstStyle/>
          <a:p>
            <a:r>
              <a:rPr lang="fr-FR" sz="2400" b="1" dirty="0">
                <a:solidFill>
                  <a:schemeClr val="accent1"/>
                </a:solidFill>
              </a:rPr>
              <a:t>Recensements exhaustifs (Insee)</a:t>
            </a:r>
          </a:p>
          <a:p>
            <a:pPr marL="0" indent="0">
              <a:lnSpc>
                <a:spcPct val="120000"/>
              </a:lnSpc>
              <a:buNone/>
            </a:pPr>
            <a:r>
              <a:rPr lang="fr-FR" sz="2100" dirty="0"/>
              <a:t>En Nouvelle Calédonie</a:t>
            </a:r>
          </a:p>
          <a:p>
            <a:pPr marL="0" indent="0">
              <a:spcAft>
                <a:spcPts val="600"/>
              </a:spcAft>
              <a:buNone/>
            </a:pPr>
            <a:r>
              <a:rPr lang="fr-FR" sz="2100" dirty="0"/>
              <a:t>À Mayotte (post-</a:t>
            </a:r>
            <a:r>
              <a:rPr lang="fr-FR" sz="2100" dirty="0" err="1"/>
              <a:t>Chido</a:t>
            </a:r>
            <a:r>
              <a:rPr lang="fr-FR" sz="2100" dirty="0"/>
              <a:t>)</a:t>
            </a:r>
          </a:p>
          <a:p>
            <a:r>
              <a:rPr lang="fr-FR" sz="2400" b="1" dirty="0">
                <a:solidFill>
                  <a:schemeClr val="accent1"/>
                </a:solidFill>
              </a:rPr>
              <a:t>Enquête Emploi du temps 2025-2026 (Insee)</a:t>
            </a:r>
          </a:p>
          <a:p>
            <a:pPr marL="0" indent="0">
              <a:lnSpc>
                <a:spcPct val="120000"/>
              </a:lnSpc>
              <a:spcBef>
                <a:spcPts val="600"/>
              </a:spcBef>
              <a:spcAft>
                <a:spcPts val="600"/>
              </a:spcAft>
              <a:buNone/>
            </a:pPr>
            <a:r>
              <a:rPr lang="fr-FR" sz="2100" dirty="0"/>
              <a:t>Carnet d’activités numérique</a:t>
            </a:r>
            <a:endParaRPr lang="fr-FR" sz="2100" b="1" dirty="0">
              <a:solidFill>
                <a:schemeClr val="accent1"/>
              </a:solidFill>
            </a:endParaRPr>
          </a:p>
          <a:p>
            <a:r>
              <a:rPr lang="fr-FR" sz="2400" b="1" dirty="0">
                <a:solidFill>
                  <a:schemeClr val="accent1"/>
                </a:solidFill>
              </a:rPr>
              <a:t>Enquête Autonomie Volet Prisons (Insee)</a:t>
            </a:r>
          </a:p>
          <a:p>
            <a:pPr marL="57150" indent="0">
              <a:spcAft>
                <a:spcPts val="600"/>
              </a:spcAft>
              <a:buNone/>
            </a:pPr>
            <a:r>
              <a:rPr lang="fr-FR" sz="2100" dirty="0"/>
              <a:t>Dernier volet du dispositif d’enquêtes Autonomie dans les établissements pénitentiaires</a:t>
            </a:r>
          </a:p>
          <a:p>
            <a:r>
              <a:rPr lang="fr-FR" sz="2400" b="1" dirty="0">
                <a:solidFill>
                  <a:schemeClr val="accent1"/>
                </a:solidFill>
              </a:rPr>
              <a:t>Enquête auprès des établissements et services des personnes en difficulté sociale ES-DS (Drees)</a:t>
            </a:r>
          </a:p>
          <a:p>
            <a:pPr marL="57150" indent="0">
              <a:spcAft>
                <a:spcPts val="600"/>
              </a:spcAft>
              <a:buNone/>
            </a:pPr>
            <a:r>
              <a:rPr lang="fr-FR" sz="2100" dirty="0"/>
              <a:t>Enquête quadriennale</a:t>
            </a:r>
          </a:p>
          <a:p>
            <a:r>
              <a:rPr lang="fr-FR" sz="2400" b="1" dirty="0">
                <a:solidFill>
                  <a:schemeClr val="accent1"/>
                </a:solidFill>
              </a:rPr>
              <a:t>Enquête Action sociale des communes et intercommunalités ASCO (Drees)</a:t>
            </a:r>
            <a:endParaRPr lang="fr-FR" dirty="0"/>
          </a:p>
          <a:p>
            <a:pPr marL="0" indent="0">
              <a:buNone/>
            </a:pPr>
            <a:r>
              <a:rPr lang="fr-FR" sz="2100" dirty="0"/>
              <a:t>Précédente édition en 2014</a:t>
            </a:r>
          </a:p>
          <a:p>
            <a:pPr marL="0" indent="0">
              <a:spcBef>
                <a:spcPts val="0"/>
              </a:spcBef>
              <a:spcAft>
                <a:spcPts val="600"/>
              </a:spcAft>
              <a:buNone/>
            </a:pPr>
            <a:r>
              <a:rPr lang="fr-FR" sz="2100" dirty="0"/>
              <a:t>Types de prestations mises en place par les communes dans le champ de l’action sociale</a:t>
            </a:r>
          </a:p>
          <a:p>
            <a:pPr marL="0" indent="0">
              <a:lnSpc>
                <a:spcPct val="120000"/>
              </a:lnSpc>
              <a:buNone/>
            </a:pPr>
            <a:endParaRPr lang="fr-FR" sz="1600" dirty="0"/>
          </a:p>
          <a:p>
            <a:pPr marL="0" indent="0">
              <a:buNone/>
            </a:pPr>
            <a:endParaRPr lang="fr-FR" dirty="0"/>
          </a:p>
        </p:txBody>
      </p:sp>
    </p:spTree>
    <p:extLst>
      <p:ext uri="{BB962C8B-B14F-4D97-AF65-F5344CB8AC3E}">
        <p14:creationId xmlns:p14="http://schemas.microsoft.com/office/powerpoint/2010/main" val="2895853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883733-4738-7C42-E412-713A8D7B52C6}"/>
              </a:ext>
            </a:extLst>
          </p:cNvPr>
          <p:cNvSpPr>
            <a:spLocks noGrp="1"/>
          </p:cNvSpPr>
          <p:nvPr>
            <p:ph type="title"/>
          </p:nvPr>
        </p:nvSpPr>
        <p:spPr>
          <a:xfrm>
            <a:off x="741729" y="327212"/>
            <a:ext cx="8596668" cy="1320800"/>
          </a:xfrm>
        </p:spPr>
        <p:txBody>
          <a:bodyPr/>
          <a:lstStyle/>
          <a:p>
            <a:r>
              <a:rPr lang="fr-FR" dirty="0"/>
              <a:t>Les enquêtes en 2025 (3/3) </a:t>
            </a:r>
            <a:r>
              <a:rPr lang="fr-FR" sz="2400" dirty="0"/>
              <a:t>(hors enquêtes annuelles)</a:t>
            </a:r>
          </a:p>
        </p:txBody>
      </p:sp>
      <p:sp>
        <p:nvSpPr>
          <p:cNvPr id="3" name="Espace réservé du contenu 2">
            <a:extLst>
              <a:ext uri="{FF2B5EF4-FFF2-40B4-BE49-F238E27FC236}">
                <a16:creationId xmlns:a16="http://schemas.microsoft.com/office/drawing/2014/main" id="{96F50EA8-B0D3-7A45-8F58-4E18C6B8C43F}"/>
              </a:ext>
            </a:extLst>
          </p:cNvPr>
          <p:cNvSpPr>
            <a:spLocks noGrp="1"/>
          </p:cNvSpPr>
          <p:nvPr>
            <p:ph idx="1"/>
          </p:nvPr>
        </p:nvSpPr>
        <p:spPr>
          <a:xfrm>
            <a:off x="677334" y="1380226"/>
            <a:ext cx="8725458" cy="5348378"/>
          </a:xfrm>
        </p:spPr>
        <p:txBody>
          <a:bodyPr>
            <a:normAutofit fontScale="55000" lnSpcReduction="20000"/>
          </a:bodyPr>
          <a:lstStyle/>
          <a:p>
            <a:r>
              <a:rPr lang="fr-FR" sz="3000" b="1" dirty="0">
                <a:solidFill>
                  <a:schemeClr val="accent1"/>
                </a:solidFill>
              </a:rPr>
              <a:t>Étude longitudinale française depuis l’enfance Elfe (</a:t>
            </a:r>
            <a:r>
              <a:rPr lang="fr-FR" sz="3000" b="1" dirty="0" err="1">
                <a:solidFill>
                  <a:schemeClr val="accent1"/>
                </a:solidFill>
              </a:rPr>
              <a:t>Ined</a:t>
            </a:r>
            <a:r>
              <a:rPr lang="fr-FR" sz="3000" b="1" dirty="0">
                <a:solidFill>
                  <a:schemeClr val="accent1"/>
                </a:solidFill>
              </a:rPr>
              <a:t>)</a:t>
            </a:r>
          </a:p>
          <a:p>
            <a:pPr marL="0" indent="0">
              <a:spcBef>
                <a:spcPts val="600"/>
              </a:spcBef>
              <a:spcAft>
                <a:spcPts val="600"/>
              </a:spcAft>
              <a:buNone/>
            </a:pPr>
            <a:r>
              <a:rPr lang="fr-FR" sz="2700" dirty="0"/>
              <a:t>Deux enquêtes en 2025, l’une auprès des familles et l’autre directement auprès des adolescents</a:t>
            </a:r>
          </a:p>
          <a:p>
            <a:pPr>
              <a:spcBef>
                <a:spcPts val="600"/>
              </a:spcBef>
            </a:pPr>
            <a:r>
              <a:rPr lang="fr-FR" sz="3000" b="1" dirty="0">
                <a:solidFill>
                  <a:schemeClr val="accent1"/>
                </a:solidFill>
              </a:rPr>
              <a:t>Enquêtes de l’observatoire français des drogues et des conduites addictives (OFDT)</a:t>
            </a:r>
          </a:p>
          <a:p>
            <a:pPr marL="742950" lvl="2" indent="-342900">
              <a:spcBef>
                <a:spcPts val="600"/>
              </a:spcBef>
            </a:pPr>
            <a:r>
              <a:rPr lang="fr-FR" sz="2700" dirty="0"/>
              <a:t>Enquête ACCES : nouvelle enquête auprès des usagers de Centre d'Accueil et d'Accompagnement à la Réduction des risques pour Usagers de Drogues (</a:t>
            </a:r>
            <a:r>
              <a:rPr lang="fr-FR" sz="2700" dirty="0" err="1"/>
              <a:t>Caarud</a:t>
            </a:r>
            <a:r>
              <a:rPr lang="fr-FR" sz="2700" dirty="0"/>
              <a:t>)</a:t>
            </a:r>
          </a:p>
          <a:p>
            <a:pPr marL="742950" lvl="2" indent="-342900">
              <a:spcBef>
                <a:spcPts val="0"/>
              </a:spcBef>
              <a:spcAft>
                <a:spcPts val="600"/>
              </a:spcAft>
            </a:pPr>
            <a:r>
              <a:rPr lang="fr-FR" sz="2700" dirty="0"/>
              <a:t>Renouvellement de l’enquête ESSPRI : 2e volet après enquête de 2023 auprès des personnes détenues pour connaître la prévalence et les modalités d’usage des drogues et substances psychoactives en détention</a:t>
            </a:r>
          </a:p>
          <a:p>
            <a:pPr>
              <a:spcBef>
                <a:spcPts val="600"/>
              </a:spcBef>
            </a:pPr>
            <a:r>
              <a:rPr lang="fr-FR" sz="3000" b="1" dirty="0">
                <a:solidFill>
                  <a:schemeClr val="accent1"/>
                </a:solidFill>
              </a:rPr>
              <a:t>Enquête Protection sociale complémentaire d’entreprises PSCE (</a:t>
            </a:r>
            <a:r>
              <a:rPr lang="fr-FR" sz="3000" b="1" dirty="0" err="1">
                <a:solidFill>
                  <a:schemeClr val="accent1"/>
                </a:solidFill>
              </a:rPr>
              <a:t>Irdes</a:t>
            </a:r>
            <a:r>
              <a:rPr lang="fr-FR" sz="3000" b="1" dirty="0">
                <a:solidFill>
                  <a:schemeClr val="accent1"/>
                </a:solidFill>
              </a:rPr>
              <a:t>)</a:t>
            </a:r>
          </a:p>
          <a:p>
            <a:pPr marL="0" indent="0">
              <a:lnSpc>
                <a:spcPct val="120000"/>
              </a:lnSpc>
              <a:spcBef>
                <a:spcPts val="600"/>
              </a:spcBef>
              <a:buNone/>
            </a:pPr>
            <a:r>
              <a:rPr lang="fr-FR" sz="2700" dirty="0"/>
              <a:t>Interrogation des seuls établissements sur la prévoyance complémentaire</a:t>
            </a:r>
          </a:p>
          <a:p>
            <a:r>
              <a:rPr lang="fr-FR" sz="3000" b="1" dirty="0">
                <a:solidFill>
                  <a:schemeClr val="accent1"/>
                </a:solidFill>
              </a:rPr>
              <a:t>Enquêtes de Santé publique France</a:t>
            </a:r>
          </a:p>
          <a:p>
            <a:pPr lvl="1">
              <a:spcBef>
                <a:spcPts val="600"/>
              </a:spcBef>
            </a:pPr>
            <a:r>
              <a:rPr lang="fr-FR" sz="2700" dirty="0"/>
              <a:t>Enquête sur la santé, la biosurveillance, l’alimentation et la nutrition : Albane</a:t>
            </a:r>
          </a:p>
          <a:p>
            <a:pPr lvl="1">
              <a:spcBef>
                <a:spcPts val="0"/>
              </a:spcBef>
              <a:spcAft>
                <a:spcPts val="600"/>
              </a:spcAft>
            </a:pPr>
            <a:r>
              <a:rPr lang="fr-FR" sz="2700" dirty="0"/>
              <a:t>Enquête de santé perçue, qualité de vie, environnement dans les territoires de la région : Grand Est Ester</a:t>
            </a:r>
          </a:p>
          <a:p>
            <a:pPr>
              <a:spcBef>
                <a:spcPts val="600"/>
              </a:spcBef>
            </a:pPr>
            <a:r>
              <a:rPr lang="fr-FR" sz="3000" b="1" dirty="0">
                <a:solidFill>
                  <a:schemeClr val="accent1"/>
                </a:solidFill>
              </a:rPr>
              <a:t>SHARE (</a:t>
            </a:r>
            <a:r>
              <a:rPr lang="fr-FR" sz="3000" b="1" dirty="0" err="1">
                <a:solidFill>
                  <a:schemeClr val="accent1"/>
                </a:solidFill>
              </a:rPr>
              <a:t>LEDa-Legos</a:t>
            </a:r>
            <a:r>
              <a:rPr lang="fr-FR" sz="3000" b="1" dirty="0">
                <a:solidFill>
                  <a:schemeClr val="accent1"/>
                </a:solidFill>
              </a:rPr>
              <a:t>)</a:t>
            </a:r>
          </a:p>
          <a:p>
            <a:pPr marL="0" indent="0">
              <a:lnSpc>
                <a:spcPct val="120000"/>
              </a:lnSpc>
              <a:spcBef>
                <a:spcPts val="0"/>
              </a:spcBef>
              <a:buNone/>
            </a:pPr>
            <a:r>
              <a:rPr lang="fr-FR" sz="2700" dirty="0"/>
              <a:t>Volet français de l’enquête Survey of </a:t>
            </a:r>
            <a:r>
              <a:rPr lang="fr-FR" sz="2700" dirty="0" err="1"/>
              <a:t>Health</a:t>
            </a:r>
            <a:r>
              <a:rPr lang="fr-FR" sz="2700" dirty="0"/>
              <a:t>, </a:t>
            </a:r>
            <a:r>
              <a:rPr lang="fr-FR" sz="2700" dirty="0" err="1"/>
              <a:t>Ageing</a:t>
            </a:r>
            <a:r>
              <a:rPr lang="fr-FR" sz="2700" dirty="0"/>
              <a:t> and Retirement in Europe</a:t>
            </a:r>
          </a:p>
          <a:p>
            <a:pPr marL="0" indent="0">
              <a:lnSpc>
                <a:spcPct val="120000"/>
              </a:lnSpc>
              <a:spcBef>
                <a:spcPts val="0"/>
              </a:spcBef>
              <a:buNone/>
            </a:pPr>
            <a:r>
              <a:rPr lang="fr-FR" sz="2700" dirty="0"/>
              <a:t>10</a:t>
            </a:r>
            <a:r>
              <a:rPr lang="fr-FR" sz="2700" baseline="30000" dirty="0"/>
              <a:t>e</a:t>
            </a:r>
            <a:r>
              <a:rPr lang="fr-FR" sz="2700" dirty="0"/>
              <a:t> vague en 2025</a:t>
            </a:r>
          </a:p>
          <a:p>
            <a:pPr marL="0" indent="0">
              <a:lnSpc>
                <a:spcPct val="120000"/>
              </a:lnSpc>
              <a:spcBef>
                <a:spcPts val="0"/>
              </a:spcBef>
              <a:buNone/>
            </a:pPr>
            <a:r>
              <a:rPr lang="fr-FR" sz="2700" dirty="0"/>
              <a:t>Intégration de Share-France dans </a:t>
            </a:r>
            <a:r>
              <a:rPr lang="fr-FR" sz="2700" dirty="0" err="1"/>
              <a:t>LifeObs</a:t>
            </a:r>
            <a:r>
              <a:rPr lang="fr-FR" sz="2700" dirty="0"/>
              <a:t> (</a:t>
            </a:r>
            <a:r>
              <a:rPr lang="fr-FR" sz="2700" dirty="0" err="1"/>
              <a:t>Ined</a:t>
            </a:r>
            <a:r>
              <a:rPr lang="fr-FR" sz="2700" dirty="0"/>
              <a:t>)</a:t>
            </a:r>
          </a:p>
        </p:txBody>
      </p:sp>
    </p:spTree>
    <p:extLst>
      <p:ext uri="{BB962C8B-B14F-4D97-AF65-F5344CB8AC3E}">
        <p14:creationId xmlns:p14="http://schemas.microsoft.com/office/powerpoint/2010/main" val="2357704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883733-4738-7C42-E412-713A8D7B52C6}"/>
              </a:ext>
            </a:extLst>
          </p:cNvPr>
          <p:cNvSpPr>
            <a:spLocks noGrp="1"/>
          </p:cNvSpPr>
          <p:nvPr>
            <p:ph type="title"/>
          </p:nvPr>
        </p:nvSpPr>
        <p:spPr>
          <a:xfrm>
            <a:off x="677334" y="448235"/>
            <a:ext cx="8596668" cy="1320800"/>
          </a:xfrm>
        </p:spPr>
        <p:txBody>
          <a:bodyPr/>
          <a:lstStyle/>
          <a:p>
            <a:r>
              <a:rPr lang="fr-FR" dirty="0"/>
              <a:t>Les nouveaux appariements</a:t>
            </a:r>
          </a:p>
        </p:txBody>
      </p:sp>
      <p:sp>
        <p:nvSpPr>
          <p:cNvPr id="3" name="Espace réservé du contenu 2">
            <a:extLst>
              <a:ext uri="{FF2B5EF4-FFF2-40B4-BE49-F238E27FC236}">
                <a16:creationId xmlns:a16="http://schemas.microsoft.com/office/drawing/2014/main" id="{96F50EA8-B0D3-7A45-8F58-4E18C6B8C43F}"/>
              </a:ext>
            </a:extLst>
          </p:cNvPr>
          <p:cNvSpPr>
            <a:spLocks noGrp="1"/>
          </p:cNvSpPr>
          <p:nvPr>
            <p:ph idx="1"/>
          </p:nvPr>
        </p:nvSpPr>
        <p:spPr>
          <a:xfrm>
            <a:off x="677334" y="1453427"/>
            <a:ext cx="8923866" cy="5214792"/>
          </a:xfrm>
        </p:spPr>
        <p:txBody>
          <a:bodyPr>
            <a:normAutofit fontScale="85000" lnSpcReduction="10000"/>
          </a:bodyPr>
          <a:lstStyle/>
          <a:p>
            <a:r>
              <a:rPr lang="fr-FR" sz="2400" b="1" dirty="0">
                <a:solidFill>
                  <a:schemeClr val="accent1"/>
                </a:solidFill>
              </a:rPr>
              <a:t>Mesure de l’emploi culturel (DEPS)</a:t>
            </a:r>
          </a:p>
          <a:p>
            <a:pPr marL="0" indent="0">
              <a:buNone/>
            </a:pPr>
            <a:r>
              <a:rPr lang="fr-FR" sz="1900" dirty="0"/>
              <a:t>Appariement de la base tous salariés de l’Insee (BTS), construite à partir des déclarations sociales nominatives (DSN), qui renseigne sur les salariés permanents et intermittents, avec la base des non-salariés de l’Insee, et la base des artistes-auteurs de l’Urssaf caisse nationale</a:t>
            </a:r>
            <a:endParaRPr lang="fr-FR" sz="1900" strike="sngStrike" dirty="0"/>
          </a:p>
          <a:p>
            <a:r>
              <a:rPr lang="fr-FR" sz="2400" b="1" dirty="0">
                <a:solidFill>
                  <a:schemeClr val="accent1"/>
                </a:solidFill>
              </a:rPr>
              <a:t>Appariements avec le système national des données de santé (Drees)</a:t>
            </a:r>
          </a:p>
          <a:p>
            <a:pPr lvl="1"/>
            <a:r>
              <a:rPr lang="fr-FR" sz="1900" dirty="0"/>
              <a:t>Enquête sur les urgences hospitalières pour obtenir des informations sur le parcours amont et aval des passages aux urgences</a:t>
            </a:r>
          </a:p>
          <a:p>
            <a:pPr lvl="1">
              <a:spcBef>
                <a:spcPts val="0"/>
              </a:spcBef>
            </a:pPr>
            <a:r>
              <a:rPr lang="fr-FR" sz="1900" dirty="0"/>
              <a:t>Enquête statistique sur les ressources et conditions de vie des ménages SRCV 2023</a:t>
            </a:r>
          </a:p>
          <a:p>
            <a:r>
              <a:rPr lang="fr-FR" sz="2400" b="1" dirty="0">
                <a:solidFill>
                  <a:schemeClr val="accent1"/>
                </a:solidFill>
              </a:rPr>
              <a:t>Appariements données administratives / Enquêtes / Cohortes (</a:t>
            </a:r>
            <a:r>
              <a:rPr lang="fr-FR" sz="2400" b="1" dirty="0" err="1">
                <a:solidFill>
                  <a:schemeClr val="accent1"/>
                </a:solidFill>
              </a:rPr>
              <a:t>Ined</a:t>
            </a:r>
            <a:r>
              <a:rPr lang="fr-FR" sz="2400" b="1" dirty="0">
                <a:solidFill>
                  <a:schemeClr val="accent1"/>
                </a:solidFill>
              </a:rPr>
              <a:t>)</a:t>
            </a:r>
          </a:p>
          <a:p>
            <a:pPr lvl="1"/>
            <a:r>
              <a:rPr lang="fr-FR" sz="1900" dirty="0"/>
              <a:t>Réflexions pour apparier les données des évaluations scolaires réalisées en 6ème et en seconde aux données de l’enquête Elfe</a:t>
            </a:r>
            <a:endParaRPr lang="fr-FR" sz="1900" b="1" dirty="0">
              <a:solidFill>
                <a:schemeClr val="accent1"/>
              </a:solidFill>
            </a:endParaRPr>
          </a:p>
          <a:p>
            <a:r>
              <a:rPr lang="fr-FR" sz="2400" b="1" dirty="0">
                <a:solidFill>
                  <a:schemeClr val="accent1"/>
                </a:solidFill>
              </a:rPr>
              <a:t>Service d’appariements de l’Insee</a:t>
            </a:r>
          </a:p>
          <a:p>
            <a:pPr lvl="1">
              <a:spcBef>
                <a:spcPts val="1200"/>
              </a:spcBef>
            </a:pPr>
            <a:r>
              <a:rPr lang="fr-FR" sz="1900" dirty="0"/>
              <a:t>Poursuite des appariements avec le code statistique non signifiant CSNS</a:t>
            </a:r>
          </a:p>
          <a:p>
            <a:pPr lvl="1">
              <a:spcBef>
                <a:spcPts val="0"/>
              </a:spcBef>
            </a:pPr>
            <a:r>
              <a:rPr lang="fr-FR" sz="1900" dirty="0"/>
              <a:t>Intégration du CSNS dans les données de naissances et de décès</a:t>
            </a:r>
          </a:p>
          <a:p>
            <a:pPr lvl="1">
              <a:spcBef>
                <a:spcPts val="0"/>
              </a:spcBef>
            </a:pPr>
            <a:r>
              <a:rPr lang="fr-FR" sz="1900" dirty="0"/>
              <a:t>Nouvelle offre issue du programme </a:t>
            </a:r>
            <a:r>
              <a:rPr lang="fr-FR" sz="1900" dirty="0" err="1"/>
              <a:t>Résil</a:t>
            </a:r>
            <a:r>
              <a:rPr lang="fr-FR" sz="1900" dirty="0"/>
              <a:t> (Répertoire statistique des individus et des logements)</a:t>
            </a:r>
          </a:p>
          <a:p>
            <a:pPr lvl="1">
              <a:spcBef>
                <a:spcPts val="0"/>
              </a:spcBef>
            </a:pPr>
            <a:r>
              <a:rPr lang="fr-FR" sz="1900" dirty="0"/>
              <a:t>Pour en savoir plus, voir la rencontre du </a:t>
            </a:r>
            <a:r>
              <a:rPr lang="fr-FR" sz="1900" dirty="0" err="1"/>
              <a:t>Cnis</a:t>
            </a:r>
            <a:r>
              <a:rPr lang="fr-FR" sz="1900" dirty="0"/>
              <a:t> du 28 mai 2025 : </a:t>
            </a:r>
            <a:r>
              <a:rPr lang="fr-FR" sz="1900" dirty="0">
                <a:hlinkClick r:id="rId2"/>
              </a:rPr>
              <a:t>https://www.cnis.fr/evenements/rencontre-les-appariements</a:t>
            </a:r>
            <a:r>
              <a:rPr lang="fr-FR" sz="1900" dirty="0"/>
              <a:t> </a:t>
            </a:r>
          </a:p>
          <a:p>
            <a:pPr marL="0" indent="0">
              <a:buNone/>
            </a:pPr>
            <a:endParaRPr lang="fr-FR" dirty="0"/>
          </a:p>
        </p:txBody>
      </p:sp>
    </p:spTree>
    <p:extLst>
      <p:ext uri="{BB962C8B-B14F-4D97-AF65-F5344CB8AC3E}">
        <p14:creationId xmlns:p14="http://schemas.microsoft.com/office/powerpoint/2010/main" val="2795993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883733-4738-7C42-E412-713A8D7B52C6}"/>
              </a:ext>
            </a:extLst>
          </p:cNvPr>
          <p:cNvSpPr>
            <a:spLocks noGrp="1"/>
          </p:cNvSpPr>
          <p:nvPr>
            <p:ph type="title"/>
          </p:nvPr>
        </p:nvSpPr>
        <p:spPr/>
        <p:txBody>
          <a:bodyPr/>
          <a:lstStyle/>
          <a:p>
            <a:r>
              <a:rPr lang="fr-FR" dirty="0"/>
              <a:t>Évaluations</a:t>
            </a:r>
          </a:p>
        </p:txBody>
      </p:sp>
      <p:sp>
        <p:nvSpPr>
          <p:cNvPr id="3" name="Espace réservé du contenu 2">
            <a:extLst>
              <a:ext uri="{FF2B5EF4-FFF2-40B4-BE49-F238E27FC236}">
                <a16:creationId xmlns:a16="http://schemas.microsoft.com/office/drawing/2014/main" id="{96F50EA8-B0D3-7A45-8F58-4E18C6B8C43F}"/>
              </a:ext>
            </a:extLst>
          </p:cNvPr>
          <p:cNvSpPr>
            <a:spLocks noGrp="1"/>
          </p:cNvSpPr>
          <p:nvPr>
            <p:ph idx="1"/>
          </p:nvPr>
        </p:nvSpPr>
        <p:spPr>
          <a:xfrm>
            <a:off x="677334" y="1492370"/>
            <a:ext cx="8596668" cy="4822165"/>
          </a:xfrm>
        </p:spPr>
        <p:txBody>
          <a:bodyPr>
            <a:normAutofit fontScale="92500" lnSpcReduction="10000"/>
          </a:bodyPr>
          <a:lstStyle/>
          <a:p>
            <a:r>
              <a:rPr lang="fr-FR" sz="2400" dirty="0">
                <a:solidFill>
                  <a:schemeClr val="accent1"/>
                </a:solidFill>
              </a:rPr>
              <a:t>Financiarisation (Drees)</a:t>
            </a:r>
          </a:p>
          <a:p>
            <a:pPr marL="0" indent="0">
              <a:buNone/>
            </a:pPr>
            <a:r>
              <a:rPr lang="fr-FR" sz="1900" dirty="0"/>
              <a:t>Analyse économique et financière des opérateurs privés des domaines sanitaire et médico-social</a:t>
            </a:r>
          </a:p>
          <a:p>
            <a:pPr marL="0" indent="0">
              <a:buNone/>
            </a:pPr>
            <a:endParaRPr lang="fr-FR" dirty="0"/>
          </a:p>
          <a:p>
            <a:r>
              <a:rPr lang="fr-FR" sz="2400" dirty="0">
                <a:solidFill>
                  <a:schemeClr val="accent1"/>
                </a:solidFill>
              </a:rPr>
              <a:t>Micro-simulation des coûts publics d’accueil de la petite enfance (Drees)</a:t>
            </a:r>
          </a:p>
          <a:p>
            <a:pPr marL="0" indent="0">
              <a:buNone/>
            </a:pPr>
            <a:r>
              <a:rPr lang="fr-FR" sz="1900" dirty="0"/>
              <a:t>Travaux méthodologiques sur la manière de désagréger les coûts publics d’accueil de la petite enfance par type de famille en mobilisant notamment les informations collectées par l’enquête Modes de garde et d’accueil de la petite enfance réalisée par la Drees en 2021</a:t>
            </a:r>
          </a:p>
          <a:p>
            <a:pPr marL="0" indent="0">
              <a:buNone/>
            </a:pPr>
            <a:endParaRPr lang="fr-FR" dirty="0"/>
          </a:p>
          <a:p>
            <a:r>
              <a:rPr lang="fr-FR" sz="2400" dirty="0">
                <a:solidFill>
                  <a:schemeClr val="accent1"/>
                </a:solidFill>
              </a:rPr>
              <a:t>Évaluations de la </a:t>
            </a:r>
            <a:r>
              <a:rPr lang="fr-FR" sz="2400" dirty="0" err="1">
                <a:solidFill>
                  <a:schemeClr val="accent1"/>
                </a:solidFill>
              </a:rPr>
              <a:t>Medes</a:t>
            </a:r>
            <a:r>
              <a:rPr lang="fr-FR" sz="2400" dirty="0">
                <a:solidFill>
                  <a:schemeClr val="accent1"/>
                </a:solidFill>
              </a:rPr>
              <a:t> (</a:t>
            </a:r>
            <a:r>
              <a:rPr lang="fr-FR" sz="2400" dirty="0" err="1">
                <a:solidFill>
                  <a:schemeClr val="accent1"/>
                </a:solidFill>
              </a:rPr>
              <a:t>Injep</a:t>
            </a:r>
            <a:r>
              <a:rPr lang="fr-FR" sz="2400" dirty="0">
                <a:solidFill>
                  <a:schemeClr val="accent1"/>
                </a:solidFill>
              </a:rPr>
              <a:t>)</a:t>
            </a:r>
          </a:p>
          <a:p>
            <a:pPr lvl="1"/>
            <a:r>
              <a:rPr lang="fr-FR" sz="1900" dirty="0"/>
              <a:t>Évaluation des jeux olympiques et paralympiques</a:t>
            </a:r>
          </a:p>
          <a:p>
            <a:pPr lvl="1">
              <a:spcBef>
                <a:spcPts val="0"/>
              </a:spcBef>
            </a:pPr>
            <a:r>
              <a:rPr lang="fr-FR" sz="1900" dirty="0"/>
              <a:t>Évaluation du déploiement du service national universel (SNU)</a:t>
            </a:r>
          </a:p>
          <a:p>
            <a:pPr marL="0" indent="0">
              <a:buNone/>
            </a:pPr>
            <a:endParaRPr lang="fr-FR" dirty="0"/>
          </a:p>
          <a:p>
            <a:pPr marL="0" indent="0">
              <a:buNone/>
            </a:pPr>
            <a:endParaRPr lang="fr-FR" dirty="0"/>
          </a:p>
        </p:txBody>
      </p:sp>
    </p:spTree>
    <p:extLst>
      <p:ext uri="{BB962C8B-B14F-4D97-AF65-F5344CB8AC3E}">
        <p14:creationId xmlns:p14="http://schemas.microsoft.com/office/powerpoint/2010/main" val="853864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883733-4738-7C42-E412-713A8D7B52C6}"/>
              </a:ext>
            </a:extLst>
          </p:cNvPr>
          <p:cNvSpPr>
            <a:spLocks noGrp="1"/>
          </p:cNvSpPr>
          <p:nvPr>
            <p:ph type="title"/>
          </p:nvPr>
        </p:nvSpPr>
        <p:spPr>
          <a:xfrm>
            <a:off x="677334" y="327211"/>
            <a:ext cx="8596668" cy="1320800"/>
          </a:xfrm>
        </p:spPr>
        <p:txBody>
          <a:bodyPr>
            <a:normAutofit fontScale="90000"/>
          </a:bodyPr>
          <a:lstStyle/>
          <a:p>
            <a:r>
              <a:rPr lang="fr-FR" dirty="0"/>
              <a:t>Point d’avancement sur les avis de moyen terme (1/3)</a:t>
            </a:r>
            <a:br>
              <a:rPr lang="fr-FR" dirty="0"/>
            </a:br>
            <a:endParaRPr lang="fr-FR" dirty="0"/>
          </a:p>
        </p:txBody>
      </p:sp>
      <p:sp>
        <p:nvSpPr>
          <p:cNvPr id="3" name="Espace réservé du contenu 2">
            <a:extLst>
              <a:ext uri="{FF2B5EF4-FFF2-40B4-BE49-F238E27FC236}">
                <a16:creationId xmlns:a16="http://schemas.microsoft.com/office/drawing/2014/main" id="{96F50EA8-B0D3-7A45-8F58-4E18C6B8C43F}"/>
              </a:ext>
            </a:extLst>
          </p:cNvPr>
          <p:cNvSpPr>
            <a:spLocks noGrp="1"/>
          </p:cNvSpPr>
          <p:nvPr>
            <p:ph idx="1"/>
          </p:nvPr>
        </p:nvSpPr>
        <p:spPr>
          <a:xfrm>
            <a:off x="677334" y="1526875"/>
            <a:ext cx="8596668" cy="4891178"/>
          </a:xfrm>
        </p:spPr>
        <p:txBody>
          <a:bodyPr>
            <a:normAutofit fontScale="92500" lnSpcReduction="20000"/>
          </a:bodyPr>
          <a:lstStyle/>
          <a:p>
            <a:r>
              <a:rPr lang="fr-FR" sz="2000" dirty="0">
                <a:solidFill>
                  <a:schemeClr val="accent1"/>
                </a:solidFill>
              </a:rPr>
              <a:t>Avis n°1 : Observer l’impact de la transition écologique sur le comportement des ménages et leurs conditions de vie</a:t>
            </a:r>
          </a:p>
          <a:p>
            <a:pPr marL="0" indent="0">
              <a:spcAft>
                <a:spcPts val="1200"/>
              </a:spcAft>
              <a:buNone/>
            </a:pPr>
            <a:r>
              <a:rPr lang="fr-FR" dirty="0"/>
              <a:t>Travaux préparatoires, par exemple module spécifique dans l’enquête de conjoncture auprès des ménages (CAMME), qui sera relié au module sur le bien-être</a:t>
            </a:r>
          </a:p>
          <a:p>
            <a:r>
              <a:rPr lang="fr-FR" sz="2000" dirty="0">
                <a:solidFill>
                  <a:schemeClr val="accent1"/>
                </a:solidFill>
              </a:rPr>
              <a:t>Avis n°2 : Mieux appréhender les liens entre l’inflation et l’évolution des modes de vie et de consommation des ménages</a:t>
            </a:r>
          </a:p>
          <a:p>
            <a:pPr marL="0" indent="0">
              <a:spcAft>
                <a:spcPts val="1200"/>
              </a:spcAft>
              <a:buNone/>
            </a:pPr>
            <a:r>
              <a:rPr lang="fr-FR" b="1" dirty="0"/>
              <a:t>Sujet de cette séance de commission</a:t>
            </a:r>
          </a:p>
          <a:p>
            <a:r>
              <a:rPr lang="fr-FR" sz="2000" dirty="0">
                <a:solidFill>
                  <a:schemeClr val="accent1"/>
                </a:solidFill>
              </a:rPr>
              <a:t>Avis n°3 : Observer les inégalités sociales de santé</a:t>
            </a:r>
          </a:p>
          <a:p>
            <a:pPr marL="0" indent="0">
              <a:spcAft>
                <a:spcPts val="1200"/>
              </a:spcAft>
              <a:buNone/>
            </a:pPr>
            <a:r>
              <a:rPr lang="fr-FR" b="1" dirty="0"/>
              <a:t>Sujet de la 2</a:t>
            </a:r>
            <a:r>
              <a:rPr lang="fr-FR" b="1" baseline="30000" dirty="0"/>
              <a:t>nde</a:t>
            </a:r>
            <a:r>
              <a:rPr lang="fr-FR" b="1" dirty="0"/>
              <a:t> commission de 2024</a:t>
            </a:r>
          </a:p>
          <a:p>
            <a:r>
              <a:rPr lang="fr-FR" sz="2000" dirty="0">
                <a:solidFill>
                  <a:schemeClr val="accent1"/>
                </a:solidFill>
              </a:rPr>
              <a:t>Avis n°4 : Suivre les inégalités de revenus et de patrimoine</a:t>
            </a:r>
          </a:p>
          <a:p>
            <a:pPr lvl="1"/>
            <a:r>
              <a:rPr lang="fr-FR" sz="1700" dirty="0"/>
              <a:t>En cours à l’Insee principalement</a:t>
            </a:r>
          </a:p>
          <a:p>
            <a:pPr marL="457200" lvl="1" indent="0">
              <a:spcBef>
                <a:spcPts val="0"/>
              </a:spcBef>
              <a:buNone/>
            </a:pPr>
            <a:r>
              <a:rPr lang="fr-FR" sz="1700" dirty="0"/>
              <a:t>Fil rouge des éclairages de l’édition 2025 de l’ouvrage France, portrait social : les très hauts revenus et patrimoines, à partir de l’enquête Histoire de vie et patrimoine 2020/2021, des bases Tous salariés, des fichiers fiscaux panélisés</a:t>
            </a:r>
          </a:p>
          <a:p>
            <a:pPr lvl="1">
              <a:spcBef>
                <a:spcPts val="0"/>
              </a:spcBef>
            </a:pPr>
            <a:r>
              <a:rPr lang="fr-FR" sz="1700" b="1" dirty="0"/>
              <a:t>Sujet de la 2</a:t>
            </a:r>
            <a:r>
              <a:rPr lang="fr-FR" sz="1700" b="1" baseline="30000" dirty="0"/>
              <a:t>nde</a:t>
            </a:r>
            <a:r>
              <a:rPr lang="fr-FR" sz="1700" b="1" dirty="0"/>
              <a:t> commission de 2025</a:t>
            </a:r>
          </a:p>
          <a:p>
            <a:pPr marL="0" indent="0">
              <a:spcBef>
                <a:spcPts val="0"/>
              </a:spcBef>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2317357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883733-4738-7C42-E412-713A8D7B52C6}"/>
              </a:ext>
            </a:extLst>
          </p:cNvPr>
          <p:cNvSpPr>
            <a:spLocks noGrp="1"/>
          </p:cNvSpPr>
          <p:nvPr>
            <p:ph type="title"/>
          </p:nvPr>
        </p:nvSpPr>
        <p:spPr>
          <a:xfrm>
            <a:off x="677334" y="340659"/>
            <a:ext cx="8596668" cy="1320800"/>
          </a:xfrm>
        </p:spPr>
        <p:txBody>
          <a:bodyPr>
            <a:normAutofit fontScale="90000"/>
          </a:bodyPr>
          <a:lstStyle/>
          <a:p>
            <a:r>
              <a:rPr lang="fr-FR" dirty="0"/>
              <a:t>Point d’avancement sur les avis de moyen terme (2/3)</a:t>
            </a:r>
            <a:br>
              <a:rPr lang="fr-FR" dirty="0"/>
            </a:br>
            <a:endParaRPr lang="fr-FR" dirty="0"/>
          </a:p>
        </p:txBody>
      </p:sp>
      <p:sp>
        <p:nvSpPr>
          <p:cNvPr id="3" name="Espace réservé du contenu 2">
            <a:extLst>
              <a:ext uri="{FF2B5EF4-FFF2-40B4-BE49-F238E27FC236}">
                <a16:creationId xmlns:a16="http://schemas.microsoft.com/office/drawing/2014/main" id="{96F50EA8-B0D3-7A45-8F58-4E18C6B8C43F}"/>
              </a:ext>
            </a:extLst>
          </p:cNvPr>
          <p:cNvSpPr>
            <a:spLocks noGrp="1"/>
          </p:cNvSpPr>
          <p:nvPr>
            <p:ph idx="1"/>
          </p:nvPr>
        </p:nvSpPr>
        <p:spPr>
          <a:xfrm>
            <a:off x="677334" y="1526875"/>
            <a:ext cx="8596668" cy="4891178"/>
          </a:xfrm>
        </p:spPr>
        <p:txBody>
          <a:bodyPr>
            <a:normAutofit lnSpcReduction="10000"/>
          </a:bodyPr>
          <a:lstStyle/>
          <a:p>
            <a:r>
              <a:rPr lang="fr-FR" sz="2000" dirty="0">
                <a:solidFill>
                  <a:schemeClr val="accent1"/>
                </a:solidFill>
              </a:rPr>
              <a:t>Avis n°5 : Poursuivre l’amélioration de la connaissance sur la transmission intergénérationnelle des inégalités</a:t>
            </a:r>
          </a:p>
          <a:p>
            <a:pPr marL="0" indent="0">
              <a:spcAft>
                <a:spcPts val="1200"/>
              </a:spcAft>
              <a:buNone/>
            </a:pPr>
            <a:r>
              <a:rPr lang="fr-FR" b="1" dirty="0"/>
              <a:t>Sujet de la 1</a:t>
            </a:r>
            <a:r>
              <a:rPr lang="fr-FR" b="1" baseline="30000" dirty="0"/>
              <a:t>ère</a:t>
            </a:r>
            <a:r>
              <a:rPr lang="fr-FR" b="1" dirty="0"/>
              <a:t> commission de 2024</a:t>
            </a:r>
          </a:p>
          <a:p>
            <a:r>
              <a:rPr lang="fr-FR" sz="2000" dirty="0">
                <a:solidFill>
                  <a:schemeClr val="accent1"/>
                </a:solidFill>
              </a:rPr>
              <a:t>Avis n°6 : Mieux mesurer les conditions de vie et les revenus des jeunes</a:t>
            </a:r>
          </a:p>
          <a:p>
            <a:pPr lvl="1"/>
            <a:r>
              <a:rPr lang="fr-FR" dirty="0"/>
              <a:t>Préparation de la nouvelle édition de l’enquête nationale sur les ressources des jeunes ENRJ qui sera collectée en 2027 (Co maîtrise d’ouvrage Drees-Insee) ; précédente édition en 2014</a:t>
            </a:r>
          </a:p>
          <a:p>
            <a:pPr lvl="1">
              <a:spcBef>
                <a:spcPts val="0"/>
              </a:spcBef>
              <a:spcAft>
                <a:spcPts val="1200"/>
              </a:spcAft>
            </a:pPr>
            <a:r>
              <a:rPr lang="fr-FR" dirty="0"/>
              <a:t>Travaux sur la mesure du revenu des jeunes dans l’enquête Revenus fiscaux et sociaux (ERFS)</a:t>
            </a:r>
          </a:p>
          <a:p>
            <a:r>
              <a:rPr lang="fr-FR" sz="2000" dirty="0">
                <a:solidFill>
                  <a:schemeClr val="accent1"/>
                </a:solidFill>
              </a:rPr>
              <a:t>Avis n°7 : Observer les conditions de vie des seniors et l’adaptation de la société au vieillissement de la population</a:t>
            </a:r>
          </a:p>
          <a:p>
            <a:pPr lvl="1"/>
            <a:r>
              <a:rPr lang="fr-FR" dirty="0"/>
              <a:t>Exploitations du dispositif d’enquêtes Autonomie, d’enquêtes SHARE</a:t>
            </a:r>
          </a:p>
          <a:p>
            <a:pPr lvl="1">
              <a:spcBef>
                <a:spcPts val="0"/>
              </a:spcBef>
            </a:pPr>
            <a:r>
              <a:rPr lang="fr-FR" dirty="0"/>
              <a:t>Réflexions dans le cadre de la rénovation de la feuille logement du RP (1</a:t>
            </a:r>
            <a:r>
              <a:rPr lang="fr-FR" baseline="30000" dirty="0"/>
              <a:t>ère</a:t>
            </a:r>
            <a:r>
              <a:rPr lang="fr-FR" dirty="0"/>
              <a:t> séance DQS 2025)</a:t>
            </a:r>
          </a:p>
        </p:txBody>
      </p:sp>
    </p:spTree>
    <p:extLst>
      <p:ext uri="{BB962C8B-B14F-4D97-AF65-F5344CB8AC3E}">
        <p14:creationId xmlns:p14="http://schemas.microsoft.com/office/powerpoint/2010/main" val="1719844657"/>
      </p:ext>
    </p:extLst>
  </p:cSld>
  <p:clrMapOvr>
    <a:masterClrMapping/>
  </p:clrMapOvr>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2602</TotalTime>
  <Words>1188</Words>
  <Application>Microsoft Office PowerPoint</Application>
  <PresentationFormat>Grand écran</PresentationFormat>
  <Paragraphs>107</Paragraphs>
  <Slides>10</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10</vt:i4>
      </vt:variant>
    </vt:vector>
  </HeadingPairs>
  <TitlesOfParts>
    <vt:vector size="14" baseType="lpstr">
      <vt:lpstr>Arial</vt:lpstr>
      <vt:lpstr>Trebuchet MS</vt:lpstr>
      <vt:lpstr>Wingdings 3</vt:lpstr>
      <vt:lpstr>Facette</vt:lpstr>
      <vt:lpstr>PAT DES PRODUCTEURS Commission Démographie et questions sociales</vt:lpstr>
      <vt:lpstr>Sommaire</vt:lpstr>
      <vt:lpstr>Les enquêtes en 2025 (1/3) (hors enquêtes annuelles)</vt:lpstr>
      <vt:lpstr>Les enquêtes en 2025 (2/3) (hors enquêtes annuelles)</vt:lpstr>
      <vt:lpstr>Les enquêtes en 2025 (3/3) (hors enquêtes annuelles)</vt:lpstr>
      <vt:lpstr>Les nouveaux appariements</vt:lpstr>
      <vt:lpstr>Évaluations</vt:lpstr>
      <vt:lpstr>Point d’avancement sur les avis de moyen terme (1/3) </vt:lpstr>
      <vt:lpstr>Point d’avancement sur les avis de moyen terme (2/3) </vt:lpstr>
      <vt:lpstr>Point d’avancement sur les avis de moyen terme (3/3) </vt:lpstr>
    </vt:vector>
  </TitlesOfParts>
  <Company>Ministeres Sociaux</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 DES PRODUCTEURS Commission DQS</dc:title>
  <dc:creator>MINODIER, Christelle (DREES/CHEF DE SERVICE)</dc:creator>
  <cp:lastModifiedBy>MINODIER, Christelle (DREES/CHEF DE SERVICE)</cp:lastModifiedBy>
  <cp:revision>49</cp:revision>
  <dcterms:created xsi:type="dcterms:W3CDTF">2025-06-02T05:50:48Z</dcterms:created>
  <dcterms:modified xsi:type="dcterms:W3CDTF">2025-06-08T09:09:27Z</dcterms:modified>
</cp:coreProperties>
</file>