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8" r:id="rId2"/>
    <p:sldId id="263" r:id="rId3"/>
    <p:sldId id="267" r:id="rId4"/>
    <p:sldId id="360" r:id="rId5"/>
    <p:sldId id="383" r:id="rId6"/>
    <p:sldId id="367" r:id="rId7"/>
    <p:sldId id="371" r:id="rId8"/>
    <p:sldId id="372" r:id="rId9"/>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MALEK Laure" initials="OL" lastIdx="4" clrIdx="0">
    <p:extLst>
      <p:ext uri="{19B8F6BF-5375-455C-9EA6-DF929625EA0E}">
        <p15:presenceInfo xmlns:p15="http://schemas.microsoft.com/office/powerpoint/2012/main" userId="OMALEK Lau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9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63" autoAdjust="0"/>
    <p:restoredTop sz="95165" autoAdjust="0"/>
  </p:normalViewPr>
  <p:slideViewPr>
    <p:cSldViewPr snapToGrid="0">
      <p:cViewPr varScale="1">
        <p:scale>
          <a:sx n="104" d="100"/>
          <a:sy n="104" d="100"/>
        </p:scale>
        <p:origin x="132" y="210"/>
      </p:cViewPr>
      <p:guideLst/>
    </p:cSldViewPr>
  </p:slideViewPr>
  <p:notesTextViewPr>
    <p:cViewPr>
      <p:scale>
        <a:sx n="3" d="2"/>
        <a:sy n="3" d="2"/>
      </p:scale>
      <p:origin x="0" y="0"/>
    </p:cViewPr>
  </p:notesTextViewPr>
  <p:notesViewPr>
    <p:cSldViewPr snapToGrid="0">
      <p:cViewPr varScale="1">
        <p:scale>
          <a:sx n="74" d="100"/>
          <a:sy n="74" d="100"/>
        </p:scale>
        <p:origin x="332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D261FBDD-8DE3-4567-BBD5-0732775B3187}" type="datetimeFigureOut">
              <a:rPr lang="fr-FR" smtClean="0"/>
              <a:t>19/05/2025</a:t>
            </a:fld>
            <a:endParaRPr lang="fr-FR"/>
          </a:p>
        </p:txBody>
      </p:sp>
      <p:sp>
        <p:nvSpPr>
          <p:cNvPr id="4" name="Espace réservé du pied de page 3"/>
          <p:cNvSpPr>
            <a:spLocks noGrp="1"/>
          </p:cNvSpPr>
          <p:nvPr>
            <p:ph type="ftr" sz="quarter" idx="2"/>
          </p:nvPr>
        </p:nvSpPr>
        <p:spPr>
          <a:xfrm>
            <a:off x="0" y="9429750"/>
            <a:ext cx="2946400" cy="496889"/>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9" y="9429750"/>
            <a:ext cx="2946400" cy="496889"/>
          </a:xfrm>
          <a:prstGeom prst="rect">
            <a:avLst/>
          </a:prstGeom>
        </p:spPr>
        <p:txBody>
          <a:bodyPr vert="horz" lIns="91440" tIns="45720" rIns="91440" bIns="45720" rtlCol="0" anchor="b"/>
          <a:lstStyle>
            <a:lvl1pPr algn="r">
              <a:defRPr sz="1200"/>
            </a:lvl1pPr>
          </a:lstStyle>
          <a:p>
            <a:fld id="{5C37C885-B253-47F2-9CEF-1BE71C6C9C4F}" type="slidenum">
              <a:rPr lang="fr-FR" smtClean="0"/>
              <a:t>‹N°›</a:t>
            </a:fld>
            <a:endParaRPr lang="fr-FR"/>
          </a:p>
        </p:txBody>
      </p:sp>
    </p:spTree>
    <p:extLst>
      <p:ext uri="{BB962C8B-B14F-4D97-AF65-F5344CB8AC3E}">
        <p14:creationId xmlns:p14="http://schemas.microsoft.com/office/powerpoint/2010/main" val="15588392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6988A7AB-91D5-440B-9883-97CFE1007079}" type="datetimeFigureOut">
              <a:rPr lang="fr-FR" smtClean="0"/>
              <a:t>19/05/2025</a:t>
            </a:fld>
            <a:endParaRPr lang="fr-FR"/>
          </a:p>
        </p:txBody>
      </p:sp>
      <p:sp>
        <p:nvSpPr>
          <p:cNvPr id="4" name="Espace réservé de l'image des diapositives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fr-FR"/>
          </a:p>
        </p:txBody>
      </p:sp>
    </p:spTree>
    <p:extLst>
      <p:ext uri="{BB962C8B-B14F-4D97-AF65-F5344CB8AC3E}">
        <p14:creationId xmlns:p14="http://schemas.microsoft.com/office/powerpoint/2010/main" val="4028749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Premier avis d’opportunité en 2019 – demande de prolongement pour la </a:t>
            </a:r>
            <a:r>
              <a:rPr lang="fr-FR" dirty="0" err="1"/>
              <a:t>pérode</a:t>
            </a:r>
            <a:r>
              <a:rPr lang="fr-FR" dirty="0"/>
              <a:t> 2026-2030</a:t>
            </a:r>
          </a:p>
        </p:txBody>
      </p:sp>
    </p:spTree>
    <p:extLst>
      <p:ext uri="{BB962C8B-B14F-4D97-AF65-F5344CB8AC3E}">
        <p14:creationId xmlns:p14="http://schemas.microsoft.com/office/powerpoint/2010/main" val="1325309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spcBef>
                <a:spcPts val="600"/>
              </a:spcBef>
              <a:buFont typeface="Wingdings" panose="05000000000000000000" pitchFamily="2" charset="2"/>
              <a:buNone/>
            </a:pPr>
            <a:r>
              <a:rPr lang="fr-FR" sz="900" baseline="0" dirty="0">
                <a:latin typeface="Calibri" panose="020F0502020204030204" pitchFamily="34" charset="0"/>
                <a:cs typeface="Calibri" panose="020F0502020204030204" pitchFamily="34" charset="0"/>
              </a:rPr>
              <a:t>L’enquête s’inscrit dans un dispositif de </a:t>
            </a:r>
            <a:r>
              <a:rPr lang="fr-FR" sz="900" b="1" u="sng" baseline="0" dirty="0">
                <a:latin typeface="Calibri" panose="020F0502020204030204" pitchFamily="34" charset="0"/>
                <a:cs typeface="Calibri" panose="020F0502020204030204" pitchFamily="34" charset="0"/>
              </a:rPr>
              <a:t>collecte de données individuelles</a:t>
            </a:r>
            <a:r>
              <a:rPr lang="fr-FR" sz="900" baseline="0" dirty="0">
                <a:latin typeface="Calibri" panose="020F0502020204030204" pitchFamily="34" charset="0"/>
                <a:cs typeface="Calibri" panose="020F0502020204030204" pitchFamily="34" charset="0"/>
              </a:rPr>
              <a:t> plus « large » dénommé « </a:t>
            </a:r>
            <a:r>
              <a:rPr lang="fr-FR" sz="900" b="1" baseline="0" dirty="0">
                <a:solidFill>
                  <a:schemeClr val="accent1"/>
                </a:solidFill>
                <a:latin typeface="Calibri" panose="020F0502020204030204" pitchFamily="34" charset="0"/>
                <a:cs typeface="Calibri" panose="020F0502020204030204" pitchFamily="34" charset="0"/>
              </a:rPr>
              <a:t>Base concours, </a:t>
            </a:r>
            <a:r>
              <a:rPr lang="fr-FR" sz="900" b="0" baseline="0" dirty="0">
                <a:solidFill>
                  <a:schemeClr val="accent1"/>
                </a:solidFill>
                <a:latin typeface="Calibri" panose="020F0502020204030204" pitchFamily="34" charset="0"/>
                <a:cs typeface="Calibri" panose="020F0502020204030204" pitchFamily="34" charset="0"/>
              </a:rPr>
              <a:t>r</a:t>
            </a:r>
            <a:r>
              <a:rPr lang="fr-FR" sz="900" baseline="0" dirty="0">
                <a:latin typeface="Calibri" panose="020F0502020204030204" pitchFamily="34" charset="0"/>
                <a:cs typeface="Calibri" panose="020F0502020204030204" pitchFamily="34" charset="0"/>
              </a:rPr>
              <a:t>égi par le décret CE n°2018-114 relatif à la collecte de données à caractère personnel relatives aux caractéristiques et au processus de sélection des candidats à l’accès à la fonction publique</a:t>
            </a:r>
          </a:p>
          <a:p>
            <a:pPr lvl="1">
              <a:spcBef>
                <a:spcPts val="600"/>
              </a:spcBef>
              <a:buFont typeface="Wingdings" panose="05000000000000000000" pitchFamily="2" charset="2"/>
              <a:buChar char="Ø"/>
            </a:pPr>
            <a:r>
              <a:rPr lang="fr-FR" sz="900" baseline="0" dirty="0">
                <a:latin typeface="Calibri" panose="020F0502020204030204" pitchFamily="34" charset="0"/>
                <a:cs typeface="Calibri" panose="020F0502020204030204" pitchFamily="34" charset="0"/>
              </a:rPr>
              <a:t>Service chargé de l’organisation de la collecte : le </a:t>
            </a:r>
            <a:r>
              <a:rPr lang="fr-FR" sz="900" b="1" baseline="0" dirty="0">
                <a:latin typeface="Calibri" panose="020F0502020204030204" pitchFamily="34" charset="0"/>
                <a:cs typeface="Calibri" panose="020F0502020204030204" pitchFamily="34" charset="0"/>
              </a:rPr>
              <a:t>SSM-FP</a:t>
            </a:r>
            <a:r>
              <a:rPr lang="fr-FR" sz="900" baseline="0" dirty="0">
                <a:latin typeface="Calibri" panose="020F0502020204030204" pitchFamily="34" charset="0"/>
                <a:cs typeface="Calibri" panose="020F0502020204030204" pitchFamily="34" charset="0"/>
              </a:rPr>
              <a:t> (</a:t>
            </a:r>
            <a:r>
              <a:rPr lang="fr-FR" sz="900" baseline="0" dirty="0" err="1">
                <a:latin typeface="Calibri" panose="020F0502020204030204" pitchFamily="34" charset="0"/>
                <a:cs typeface="Calibri" panose="020F0502020204030204" pitchFamily="34" charset="0"/>
              </a:rPr>
              <a:t>Dessi</a:t>
            </a:r>
            <a:r>
              <a:rPr lang="fr-FR" sz="900" baseline="0" dirty="0">
                <a:latin typeface="Calibri" panose="020F0502020204030204" pitchFamily="34" charset="0"/>
                <a:cs typeface="Calibri" panose="020F0502020204030204" pitchFamily="34" charset="0"/>
              </a:rPr>
              <a:t>)</a:t>
            </a:r>
          </a:p>
          <a:p>
            <a:pPr lvl="1">
              <a:spcBef>
                <a:spcPts val="600"/>
              </a:spcBef>
              <a:buFont typeface="Wingdings" panose="05000000000000000000" pitchFamily="2" charset="2"/>
              <a:buChar char="Ø"/>
            </a:pPr>
            <a:r>
              <a:rPr lang="fr-FR" sz="900" baseline="0" dirty="0">
                <a:latin typeface="Calibri" panose="020F0502020204030204" pitchFamily="34" charset="0"/>
                <a:cs typeface="Calibri" panose="020F0502020204030204" pitchFamily="34" charset="0"/>
              </a:rPr>
              <a:t>Champ d’application : les </a:t>
            </a:r>
            <a:r>
              <a:rPr lang="fr-FR" sz="900" b="1" baseline="0" dirty="0">
                <a:latin typeface="Calibri" panose="020F0502020204030204" pitchFamily="34" charset="0"/>
                <a:cs typeface="Calibri" panose="020F0502020204030204" pitchFamily="34" charset="0"/>
              </a:rPr>
              <a:t>recrutements par concours</a:t>
            </a:r>
            <a:r>
              <a:rPr lang="fr-FR" sz="900" baseline="0" dirty="0">
                <a:latin typeface="Calibri" panose="020F0502020204030204" pitchFamily="34" charset="0"/>
                <a:cs typeface="Calibri" panose="020F0502020204030204" pitchFamily="34" charset="0"/>
              </a:rPr>
              <a:t> dans les trois versants de la FP sous statut de fonctionnaire</a:t>
            </a:r>
          </a:p>
          <a:p>
            <a:pPr marL="0" marR="0" lvl="1" indent="0" algn="l" defTabSz="914400" rtl="0" eaLnBrk="1" fontAlgn="auto" latinLnBrk="0" hangingPunct="1">
              <a:lnSpc>
                <a:spcPct val="100000"/>
              </a:lnSpc>
              <a:spcBef>
                <a:spcPts val="600"/>
              </a:spcBef>
              <a:spcAft>
                <a:spcPts val="0"/>
              </a:spcAft>
              <a:buClrTx/>
              <a:buSzTx/>
              <a:buFont typeface="Wingdings" panose="05000000000000000000" pitchFamily="2" charset="2"/>
              <a:buNone/>
              <a:tabLst/>
              <a:defRPr/>
            </a:pPr>
            <a:endParaRPr lang="fr-FR" sz="900" kern="1200" baseline="0" dirty="0">
              <a:solidFill>
                <a:schemeClr val="tx1"/>
              </a:solidFill>
              <a:latin typeface="Calibri" panose="020F0502020204030204" pitchFamily="34" charset="0"/>
              <a:ea typeface="+mn-ea"/>
              <a:cs typeface="Calibri" panose="020F0502020204030204" pitchFamily="34" charset="0"/>
            </a:endParaRPr>
          </a:p>
          <a:p>
            <a:pPr marL="0" marR="0" lvl="1" indent="0" algn="l" defTabSz="914400" rtl="0" eaLnBrk="1" fontAlgn="auto" latinLnBrk="0" hangingPunct="1">
              <a:lnSpc>
                <a:spcPct val="100000"/>
              </a:lnSpc>
              <a:spcBef>
                <a:spcPts val="600"/>
              </a:spcBef>
              <a:spcAft>
                <a:spcPts val="0"/>
              </a:spcAft>
              <a:buClrTx/>
              <a:buSzTx/>
              <a:buFont typeface="Wingdings" panose="05000000000000000000" pitchFamily="2" charset="2"/>
              <a:buNone/>
              <a:tabLst/>
              <a:defRPr/>
            </a:pPr>
            <a:r>
              <a:rPr lang="fr-FR" sz="900" kern="1200" baseline="0" dirty="0">
                <a:solidFill>
                  <a:schemeClr val="tx1"/>
                </a:solidFill>
                <a:latin typeface="Calibri" panose="020F0502020204030204" pitchFamily="34" charset="0"/>
                <a:ea typeface="+mn-ea"/>
                <a:cs typeface="Calibri" panose="020F0502020204030204" pitchFamily="34" charset="0"/>
              </a:rPr>
              <a:t>Candidats contactés à l’aide des données d’identification (</a:t>
            </a:r>
            <a:r>
              <a:rPr lang="fr-FR" sz="900" b="1" kern="1200" baseline="0" dirty="0">
                <a:solidFill>
                  <a:schemeClr val="tx1"/>
                </a:solidFill>
                <a:latin typeface="Calibri" panose="020F0502020204030204" pitchFamily="34" charset="0"/>
                <a:ea typeface="+mn-ea"/>
                <a:cs typeface="Calibri" panose="020F0502020204030204" pitchFamily="34" charset="0"/>
              </a:rPr>
              <a:t>adresse courriel</a:t>
            </a:r>
            <a:r>
              <a:rPr lang="fr-FR" sz="900" kern="1200" baseline="0" dirty="0">
                <a:solidFill>
                  <a:schemeClr val="tx1"/>
                </a:solidFill>
                <a:latin typeface="Calibri" panose="020F0502020204030204" pitchFamily="34" charset="0"/>
                <a:ea typeface="+mn-ea"/>
                <a:cs typeface="Calibri" panose="020F0502020204030204" pitchFamily="34" charset="0"/>
              </a:rPr>
              <a:t>) adressées au plus tard à la date d’envoi des convocations aux épreuves</a:t>
            </a:r>
          </a:p>
          <a:p>
            <a:pPr marL="0" lvl="1" algn="l" defTabSz="914400" rtl="0" eaLnBrk="1" latinLnBrk="0" hangingPunct="1">
              <a:spcBef>
                <a:spcPts val="600"/>
              </a:spcBef>
              <a:buFont typeface="Wingdings" panose="05000000000000000000" pitchFamily="2" charset="2"/>
              <a:buNone/>
            </a:pPr>
            <a:endParaRPr lang="fr-FR" sz="900" kern="1200" baseline="0" dirty="0">
              <a:solidFill>
                <a:schemeClr val="tx1"/>
              </a:solidFill>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600"/>
              </a:spcBef>
              <a:spcAft>
                <a:spcPts val="0"/>
              </a:spcAft>
              <a:buClrTx/>
              <a:buSzTx/>
              <a:buFont typeface="Wingdings" panose="05000000000000000000" pitchFamily="2" charset="2"/>
              <a:buNone/>
              <a:tabLst/>
              <a:defRPr/>
            </a:pPr>
            <a:r>
              <a:rPr lang="fr-FR" sz="900" b="1" dirty="0">
                <a:latin typeface="Calibri" panose="020F0502020204030204" pitchFamily="34" charset="0"/>
                <a:cs typeface="Calibri" panose="020F0502020204030204" pitchFamily="34" charset="0"/>
              </a:rPr>
              <a:t>Ces 2 collectes disjointes </a:t>
            </a:r>
            <a:r>
              <a:rPr lang="fr-FR" sz="900" b="0" dirty="0">
                <a:latin typeface="Calibri" panose="020F0502020204030204" pitchFamily="34" charset="0"/>
                <a:cs typeface="Calibri" panose="020F0502020204030204" pitchFamily="34" charset="0"/>
              </a:rPr>
              <a:t>renforcent </a:t>
            </a:r>
            <a:r>
              <a:rPr lang="fr-FR" sz="900" dirty="0">
                <a:latin typeface="Calibri" panose="020F0502020204030204" pitchFamily="34" charset="0"/>
                <a:cs typeface="Calibri" panose="020F0502020204030204" pitchFamily="34" charset="0"/>
              </a:rPr>
              <a:t>la sécurité et la confidentialité des données,.</a:t>
            </a:r>
          </a:p>
          <a:p>
            <a:pPr lvl="1">
              <a:spcBef>
                <a:spcPts val="600"/>
              </a:spcBef>
              <a:buFont typeface="Wingdings" panose="05000000000000000000" pitchFamily="2" charset="2"/>
              <a:buChar char="Ø"/>
            </a:pPr>
            <a:endParaRPr lang="fr-FR" sz="900" baseline="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6099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buFont typeface="Wingdings" panose="05000000000000000000" pitchFamily="2" charset="2"/>
              <a:buNone/>
            </a:pPr>
            <a:r>
              <a:rPr lang="fr-FR" sz="900" b="1" dirty="0">
                <a:solidFill>
                  <a:schemeClr val="accent1"/>
                </a:solidFill>
                <a:latin typeface="Calibri" panose="020F0502020204030204" pitchFamily="34" charset="0"/>
                <a:cs typeface="Calibri" panose="020F0502020204030204" pitchFamily="34" charset="0"/>
              </a:rPr>
              <a:t>Juin 2015 : </a:t>
            </a:r>
            <a:r>
              <a:rPr lang="fr-FR" sz="900" b="1" dirty="0">
                <a:latin typeface="Calibri" panose="020F0502020204030204" pitchFamily="34" charset="0"/>
                <a:cs typeface="Calibri" panose="020F0502020204030204" pitchFamily="34" charset="0"/>
              </a:rPr>
              <a:t>mission confiée par le Premier ministre à M. L’</a:t>
            </a:r>
            <a:r>
              <a:rPr lang="fr-FR" sz="900" b="1" dirty="0" err="1">
                <a:latin typeface="Calibri" panose="020F0502020204030204" pitchFamily="34" charset="0"/>
                <a:cs typeface="Calibri" panose="020F0502020204030204" pitchFamily="34" charset="0"/>
              </a:rPr>
              <a:t>Horty</a:t>
            </a:r>
            <a:r>
              <a:rPr lang="fr-FR" sz="900" dirty="0">
                <a:latin typeface="Calibri" panose="020F0502020204030204" pitchFamily="34" charset="0"/>
                <a:cs typeface="Calibri" panose="020F0502020204030204" pitchFamily="34" charset="0"/>
              </a:rPr>
              <a:t> d’évaluation des recrutements dans la FP (par concours, sans concours et voie contractuelle) au regard des risques de discrimination</a:t>
            </a:r>
          </a:p>
          <a:p>
            <a:pPr lvl="0">
              <a:buFont typeface="Wingdings" panose="05000000000000000000" pitchFamily="2" charset="2"/>
              <a:buChar char="Ø"/>
            </a:pPr>
            <a:r>
              <a:rPr lang="fr-FR" sz="800" dirty="0">
                <a:latin typeface="+mn-lt"/>
                <a:cs typeface="Calibri" panose="020F0502020204030204" pitchFamily="34" charset="0"/>
              </a:rPr>
              <a:t>« </a:t>
            </a:r>
            <a:r>
              <a:rPr lang="fr-FR" sz="800" i="1" dirty="0">
                <a:latin typeface="+mn-lt"/>
                <a:cs typeface="Calibri" panose="020F0502020204030204" pitchFamily="34" charset="0"/>
              </a:rPr>
              <a:t>L’exploitation des données [de concours] révèle des inégalités fortes dans les chances de succès des candidats : les femmes, les personnes nées hors de France métropolitaine ou encore celles qui résident dans une ZUS ont moins de chance de réussir les écrits puis les oraux de nombreux concours » </a:t>
            </a:r>
            <a:r>
              <a:rPr lang="fr-FR" sz="800" dirty="0">
                <a:latin typeface="+mn-lt"/>
                <a:cs typeface="Calibri" panose="020F0502020204030204" pitchFamily="34" charset="0"/>
              </a:rPr>
              <a:t>(</a:t>
            </a:r>
            <a:r>
              <a:rPr lang="fr-FR" sz="800" b="1" dirty="0">
                <a:latin typeface="+mn-lt"/>
                <a:cs typeface="Calibri" panose="020F0502020204030204" pitchFamily="34" charset="0"/>
              </a:rPr>
              <a:t>Rapport L’</a:t>
            </a:r>
            <a:r>
              <a:rPr lang="fr-FR" sz="800" b="1" dirty="0" err="1">
                <a:latin typeface="+mn-lt"/>
                <a:cs typeface="Calibri" panose="020F0502020204030204" pitchFamily="34" charset="0"/>
              </a:rPr>
              <a:t>Horty</a:t>
            </a:r>
            <a:r>
              <a:rPr lang="fr-FR" sz="800" b="1" dirty="0">
                <a:latin typeface="+mn-lt"/>
                <a:cs typeface="Calibri" panose="020F0502020204030204" pitchFamily="34" charset="0"/>
              </a:rPr>
              <a:t>, 2016</a:t>
            </a:r>
            <a:r>
              <a:rPr lang="fr-FR" sz="800" dirty="0">
                <a:latin typeface="+mn-lt"/>
                <a:cs typeface="Calibri" panose="020F0502020204030204" pitchFamily="34" charset="0"/>
              </a:rPr>
              <a:t>)</a:t>
            </a:r>
            <a:endParaRPr lang="fr-FR" sz="800" i="1" dirty="0">
              <a:latin typeface="+mn-lt"/>
              <a:cs typeface="Calibri" panose="020F0502020204030204" pitchFamily="34" charset="0"/>
            </a:endParaRPr>
          </a:p>
          <a:p>
            <a:pPr lvl="0">
              <a:buFont typeface="Wingdings" panose="05000000000000000000" pitchFamily="2" charset="2"/>
              <a:buChar char="Ø"/>
            </a:pPr>
            <a:r>
              <a:rPr lang="fr-FR" sz="800" b="1" dirty="0">
                <a:latin typeface="Calibri" panose="020F0502020204030204" pitchFamily="34" charset="0"/>
                <a:cs typeface="Calibri" panose="020F0502020204030204" pitchFamily="34" charset="0"/>
              </a:rPr>
              <a:t>Recommandation</a:t>
            </a:r>
            <a:r>
              <a:rPr lang="fr-FR" sz="800" dirty="0">
                <a:latin typeface="Calibri" panose="020F0502020204030204" pitchFamily="34" charset="0"/>
                <a:cs typeface="Calibri" panose="020F0502020204030204" pitchFamily="34" charset="0"/>
              </a:rPr>
              <a:t> : </a:t>
            </a:r>
            <a:r>
              <a:rPr lang="fr-FR" sz="800" dirty="0">
                <a:latin typeface="+mn-lt"/>
                <a:cs typeface="Calibri" panose="020F0502020204030204" pitchFamily="34" charset="0"/>
              </a:rPr>
              <a:t>« </a:t>
            </a:r>
            <a:r>
              <a:rPr lang="fr-FR" sz="800" i="1" dirty="0">
                <a:solidFill>
                  <a:srgbClr val="7030A0"/>
                </a:solidFill>
              </a:rPr>
              <a:t>créer un </a:t>
            </a:r>
            <a:r>
              <a:rPr lang="fr-FR" sz="800" b="1" i="1" dirty="0">
                <a:solidFill>
                  <a:srgbClr val="7030A0"/>
                </a:solidFill>
              </a:rPr>
              <a:t>réservoir de données de concours, individuelles, anonymes et exhaustives</a:t>
            </a:r>
            <a:r>
              <a:rPr lang="fr-FR" sz="800" i="1" dirty="0">
                <a:solidFill>
                  <a:srgbClr val="7030A0"/>
                </a:solidFill>
              </a:rPr>
              <a:t> </a:t>
            </a:r>
            <a:r>
              <a:rPr lang="fr-FR" sz="800" i="1" dirty="0"/>
              <a:t>[…] pour le suivi de l’égalité de chaque concours »</a:t>
            </a:r>
          </a:p>
          <a:p>
            <a:pPr marL="285750" lvl="1">
              <a:spcBef>
                <a:spcPts val="400"/>
              </a:spcBef>
              <a:buFont typeface="Wingdings" panose="05000000000000000000" pitchFamily="2" charset="2"/>
              <a:buNone/>
            </a:pPr>
            <a:endParaRPr lang="fr-FR" sz="900" dirty="0">
              <a:latin typeface="Calibri" panose="020F0502020204030204" pitchFamily="34" charset="0"/>
              <a:cs typeface="Calibri" panose="020F0502020204030204" pitchFamily="34" charset="0"/>
            </a:endParaRPr>
          </a:p>
          <a:p>
            <a:pPr marL="0" lvl="0" indent="-171450">
              <a:spcBef>
                <a:spcPts val="400"/>
              </a:spcBef>
              <a:buFont typeface="Wingdings" panose="05000000000000000000" pitchFamily="2" charset="2"/>
              <a:buNone/>
            </a:pPr>
            <a:r>
              <a:rPr lang="fr-FR" sz="900" dirty="0">
                <a:latin typeface="Calibri" panose="020F0502020204030204" pitchFamily="34" charset="0"/>
                <a:cs typeface="Calibri" panose="020F0502020204030204" pitchFamily="34" charset="0"/>
              </a:rPr>
              <a:t>Les candidats à plusieurs concours sur une période de 12 mois glissants ne seront interrogés qu’une seule fois.</a:t>
            </a:r>
          </a:p>
          <a:p>
            <a:endParaRPr lang="fr-FR" dirty="0"/>
          </a:p>
        </p:txBody>
      </p:sp>
    </p:spTree>
    <p:extLst>
      <p:ext uri="{BB962C8B-B14F-4D97-AF65-F5344CB8AC3E}">
        <p14:creationId xmlns:p14="http://schemas.microsoft.com/office/powerpoint/2010/main" val="1469731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725040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433423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3261559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cxnSp>
        <p:nvCxnSpPr>
          <p:cNvPr id="10" name="Connecteur droit 9"/>
          <p:cNvCxnSpPr/>
          <p:nvPr userDrawn="1"/>
        </p:nvCxnSpPr>
        <p:spPr>
          <a:xfrm rot="10800000">
            <a:off x="609600" y="6356350"/>
            <a:ext cx="9626600" cy="1588"/>
          </a:xfrm>
          <a:prstGeom prst="line">
            <a:avLst/>
          </a:prstGeom>
          <a:ln w="63500" cap="flat" cmpd="sng" algn="ctr">
            <a:solidFill>
              <a:srgbClr val="001D7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1" name="Rectangle 6"/>
          <p:cNvSpPr txBox="1">
            <a:spLocks noChangeArrowheads="1"/>
          </p:cNvSpPr>
          <p:nvPr userDrawn="1"/>
        </p:nvSpPr>
        <p:spPr>
          <a:xfrm>
            <a:off x="9425445" y="6563586"/>
            <a:ext cx="2751667" cy="457200"/>
          </a:xfrm>
          <a:prstGeom prst="rect">
            <a:avLst/>
          </a:prstGeom>
          <a:ln/>
        </p:spPr>
        <p:txBody>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spcBef>
                <a:spcPct val="20000"/>
              </a:spcBef>
              <a:buFont typeface="Arial" charset="0"/>
              <a:buNone/>
              <a:defRPr/>
            </a:pPr>
            <a:fld id="{F23D39E9-58C0-4A38-9244-ECE9CCFBC4C1}" type="slidenum">
              <a:rPr lang="fr-FR" altLang="fr-FR" sz="800" smtClean="0">
                <a:latin typeface="Calibri" charset="0"/>
              </a:rPr>
              <a:pPr>
                <a:spcBef>
                  <a:spcPct val="20000"/>
                </a:spcBef>
                <a:buFont typeface="Arial" charset="0"/>
                <a:buNone/>
                <a:defRPr/>
              </a:pPr>
              <a:t>‹N°›</a:t>
            </a:fld>
            <a:endParaRPr lang="fr-FR" altLang="fr-FR" sz="800" dirty="0">
              <a:latin typeface="Calibri" charset="0"/>
            </a:endParaRPr>
          </a:p>
        </p:txBody>
      </p:sp>
      <p:sp>
        <p:nvSpPr>
          <p:cNvPr id="2" name="Titre 1"/>
          <p:cNvSpPr>
            <a:spLocks noGrp="1"/>
          </p:cNvSpPr>
          <p:nvPr>
            <p:ph type="title"/>
          </p:nvPr>
        </p:nvSpPr>
        <p:spPr>
          <a:xfrm>
            <a:off x="609600" y="274638"/>
            <a:ext cx="10972800" cy="241122"/>
          </a:xfrm>
          <a:prstGeom prst="rect">
            <a:avLst/>
          </a:prstGeom>
          <a:solidFill>
            <a:srgbClr val="002892"/>
          </a:solidFill>
        </p:spPr>
        <p:txBody>
          <a:bodyPr anchor="ctr"/>
          <a:lstStyle>
            <a:lvl1pPr algn="l">
              <a:defRPr sz="1400" b="0" i="0">
                <a:solidFill>
                  <a:schemeClr val="bg1"/>
                </a:solidFill>
                <a:latin typeface="Section-Medium"/>
                <a:cs typeface="Section-Medium"/>
              </a:defRPr>
            </a:lvl1pPr>
          </a:lstStyle>
          <a:p>
            <a:r>
              <a:rPr lang="fr-FR"/>
              <a:t>Modifiez le style du titre</a:t>
            </a:r>
            <a:endParaRPr lang="fr-FR" dirty="0"/>
          </a:p>
        </p:txBody>
      </p:sp>
      <p:sp>
        <p:nvSpPr>
          <p:cNvPr id="3" name="Espace réservé du contenu 2"/>
          <p:cNvSpPr>
            <a:spLocks noGrp="1"/>
          </p:cNvSpPr>
          <p:nvPr>
            <p:ph idx="1"/>
          </p:nvPr>
        </p:nvSpPr>
        <p:spPr>
          <a:xfrm>
            <a:off x="609600" y="910167"/>
            <a:ext cx="10972800" cy="841022"/>
          </a:xfrm>
          <a:prstGeom prst="rect">
            <a:avLst/>
          </a:prstGeom>
        </p:spPr>
        <p:txBody>
          <a:bodyPr/>
          <a:lstStyle>
            <a:lvl1pPr>
              <a:buNone/>
              <a:defRPr sz="2000" b="0" i="0">
                <a:latin typeface="Section-Bold"/>
                <a:cs typeface="Section-Bold"/>
              </a:defRPr>
            </a:lvl1pPr>
            <a:lvl3pPr>
              <a:buNone/>
              <a:defRPr sz="1400" b="0" i="0">
                <a:latin typeface="Section-Medium"/>
                <a:cs typeface="Section-Medium"/>
              </a:defRPr>
            </a:lvl3pPr>
            <a:lvl4pPr>
              <a:buNone/>
              <a:defRPr sz="1400"/>
            </a:lvl4pPr>
            <a:lvl5pPr>
              <a:buNone/>
              <a:defRPr sz="1400"/>
            </a:lvl5pPr>
          </a:lstStyle>
          <a:p>
            <a:pPr lvl="0"/>
            <a:r>
              <a:rPr lang="fr-FR"/>
              <a:t>Cliquez pour modifier les styles du texte du masque</a:t>
            </a:r>
          </a:p>
          <a:p>
            <a:pPr lvl="1"/>
            <a:r>
              <a:rPr lang="fr-FR"/>
              <a:t>Deuxième niveau</a:t>
            </a:r>
          </a:p>
        </p:txBody>
      </p:sp>
      <p:sp>
        <p:nvSpPr>
          <p:cNvPr id="15" name="Espace réservé du texte 2"/>
          <p:cNvSpPr>
            <a:spLocks noGrp="1"/>
          </p:cNvSpPr>
          <p:nvPr>
            <p:ph type="body" idx="10"/>
          </p:nvPr>
        </p:nvSpPr>
        <p:spPr>
          <a:xfrm>
            <a:off x="9915408" y="274639"/>
            <a:ext cx="1655117" cy="241122"/>
          </a:xfrm>
          <a:prstGeom prst="rect">
            <a:avLst/>
          </a:prstGeom>
          <a:noFill/>
        </p:spPr>
        <p:txBody>
          <a:bodyPr anchor="b"/>
          <a:lstStyle>
            <a:lvl1pPr marL="0" indent="0" algn="r">
              <a:buNone/>
              <a:defRPr sz="1000" b="0" i="0">
                <a:ln>
                  <a:noFill/>
                </a:ln>
                <a:solidFill>
                  <a:schemeClr val="bg1"/>
                </a:solidFill>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Espace réservé pour une image  2"/>
          <p:cNvSpPr>
            <a:spLocks noGrp="1"/>
          </p:cNvSpPr>
          <p:nvPr>
            <p:ph type="pic" idx="12"/>
          </p:nvPr>
        </p:nvSpPr>
        <p:spPr>
          <a:xfrm>
            <a:off x="609600" y="3668890"/>
            <a:ext cx="4771437" cy="2057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21" name="Espace réservé du texte 3"/>
          <p:cNvSpPr>
            <a:spLocks noGrp="1"/>
          </p:cNvSpPr>
          <p:nvPr>
            <p:ph type="body" sz="half" idx="2"/>
          </p:nvPr>
        </p:nvSpPr>
        <p:spPr>
          <a:xfrm>
            <a:off x="5616224" y="3986390"/>
            <a:ext cx="5954301" cy="1739901"/>
          </a:xfrm>
          <a:prstGeom prst="rect">
            <a:avLst/>
          </a:prstGeom>
        </p:spPr>
        <p:txBody>
          <a:bodyPr anchor="t"/>
          <a:lstStyle>
            <a:lvl1pPr marL="0" indent="0">
              <a:buNone/>
              <a:defRPr sz="1200" b="0" i="0">
                <a:latin typeface="Section-Medium"/>
                <a:cs typeface="Section-Medium"/>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Espace réservé du texte 3"/>
          <p:cNvSpPr>
            <a:spLocks noGrp="1"/>
          </p:cNvSpPr>
          <p:nvPr>
            <p:ph type="body" sz="half" idx="13"/>
          </p:nvPr>
        </p:nvSpPr>
        <p:spPr>
          <a:xfrm>
            <a:off x="3471334" y="1855611"/>
            <a:ext cx="8099191" cy="1686278"/>
          </a:xfrm>
          <a:prstGeom prst="rect">
            <a:avLst/>
          </a:prstGeom>
        </p:spPr>
        <p:txBody>
          <a:bodyPr/>
          <a:lstStyle>
            <a:lvl1pPr marL="0" indent="0">
              <a:buNone/>
              <a:defRPr sz="1200" b="0" i="0">
                <a:latin typeface="Section-Medium"/>
                <a:cs typeface="Section-Medium"/>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4" name="Espace réservé du texte 2"/>
          <p:cNvSpPr>
            <a:spLocks noGrp="1"/>
          </p:cNvSpPr>
          <p:nvPr>
            <p:ph type="body" idx="14"/>
          </p:nvPr>
        </p:nvSpPr>
        <p:spPr>
          <a:xfrm>
            <a:off x="5616224" y="3668889"/>
            <a:ext cx="5966177" cy="317499"/>
          </a:xfrm>
          <a:prstGeom prst="rect">
            <a:avLst/>
          </a:prstGeom>
        </p:spPr>
        <p:txBody>
          <a:bodyPr anchor="t"/>
          <a:lstStyle>
            <a:lvl1pPr marL="0" indent="0">
              <a:buNone/>
              <a:defRPr sz="1200" b="0" i="0" cap="all">
                <a:solidFill>
                  <a:srgbClr val="001D72"/>
                </a:solidFill>
                <a:latin typeface="Section-Bold"/>
                <a:cs typeface="Section-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5" name="Espace réservé du texte 2"/>
          <p:cNvSpPr>
            <a:spLocks noGrp="1"/>
          </p:cNvSpPr>
          <p:nvPr>
            <p:ph type="body" idx="15"/>
          </p:nvPr>
        </p:nvSpPr>
        <p:spPr>
          <a:xfrm>
            <a:off x="609602" y="6450615"/>
            <a:ext cx="8675509" cy="199318"/>
          </a:xfrm>
          <a:prstGeom prst="rect">
            <a:avLst/>
          </a:prstGeom>
        </p:spPr>
        <p:txBody>
          <a:bodyPr anchor="b"/>
          <a:lstStyle>
            <a:lvl1pPr marL="0" indent="0">
              <a:buNone/>
              <a:defRPr sz="1000" b="0" i="0">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pic>
        <p:nvPicPr>
          <p:cNvPr id="12" name="Image 11">
            <a:extLst>
              <a:ext uri="{FF2B5EF4-FFF2-40B4-BE49-F238E27FC236}">
                <a16:creationId xmlns:a16="http://schemas.microsoft.com/office/drawing/2014/main" id="{656C5DA1-F7D0-4F30-A92F-90B5090EEB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36202" y="6292138"/>
            <a:ext cx="1765575" cy="516273"/>
          </a:xfrm>
          <a:prstGeom prst="rect">
            <a:avLst/>
          </a:prstGeom>
        </p:spPr>
      </p:pic>
    </p:spTree>
    <p:extLst>
      <p:ext uri="{BB962C8B-B14F-4D97-AF65-F5344CB8AC3E}">
        <p14:creationId xmlns:p14="http://schemas.microsoft.com/office/powerpoint/2010/main" val="1719105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pic>
        <p:nvPicPr>
          <p:cNvPr id="6" name="Image 1" descr="DGAFP-fond.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9525"/>
            <a:ext cx="12096751"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Connecteur droit 6"/>
          <p:cNvCxnSpPr/>
          <p:nvPr userDrawn="1"/>
        </p:nvCxnSpPr>
        <p:spPr>
          <a:xfrm>
            <a:off x="609600" y="6356350"/>
            <a:ext cx="2844800" cy="1588"/>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 name="Connecteur droit 7"/>
          <p:cNvCxnSpPr/>
          <p:nvPr userDrawn="1"/>
        </p:nvCxnSpPr>
        <p:spPr>
          <a:xfrm>
            <a:off x="609600" y="6700839"/>
            <a:ext cx="2844800" cy="1587"/>
          </a:xfrm>
          <a:prstGeom prst="line">
            <a:avLst/>
          </a:prstGeom>
          <a:ln w="127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ctrTitle"/>
          </p:nvPr>
        </p:nvSpPr>
        <p:spPr>
          <a:xfrm>
            <a:off x="2648547" y="1709845"/>
            <a:ext cx="9543453" cy="1300056"/>
          </a:xfrm>
          <a:prstGeom prst="rect">
            <a:avLst/>
          </a:prstGeom>
        </p:spPr>
        <p:txBody>
          <a:bodyPr/>
          <a:lstStyle>
            <a:lvl1pPr algn="l">
              <a:defRPr sz="3200" b="0" i="0">
                <a:latin typeface="Section-Bold"/>
                <a:cs typeface="Section-Bold"/>
              </a:defRPr>
            </a:lvl1pPr>
          </a:lstStyle>
          <a:p>
            <a:r>
              <a:rPr lang="fr-FR"/>
              <a:t>Modifiez le style du titre</a:t>
            </a:r>
            <a:endParaRPr lang="fr-FR" dirty="0"/>
          </a:p>
        </p:txBody>
      </p:sp>
      <p:sp>
        <p:nvSpPr>
          <p:cNvPr id="3" name="Sous-titre 2"/>
          <p:cNvSpPr>
            <a:spLocks noGrp="1"/>
          </p:cNvSpPr>
          <p:nvPr>
            <p:ph type="subTitle" idx="1"/>
          </p:nvPr>
        </p:nvSpPr>
        <p:spPr>
          <a:xfrm>
            <a:off x="2648547" y="3009900"/>
            <a:ext cx="7714653" cy="494926"/>
          </a:xfrm>
          <a:prstGeom prst="rect">
            <a:avLst/>
          </a:prstGeom>
        </p:spPr>
        <p:txBody>
          <a:bodyPr/>
          <a:lstStyle>
            <a:lvl1pPr marL="0" indent="0" algn="l">
              <a:buNone/>
              <a:defRPr sz="1600" b="0" i="0">
                <a:solidFill>
                  <a:schemeClr val="tx1"/>
                </a:solidFill>
                <a:latin typeface="Section-Medium"/>
                <a:cs typeface="Section-Medium"/>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
        <p:nvSpPr>
          <p:cNvPr id="19" name="Espace réservé du texte 2"/>
          <p:cNvSpPr>
            <a:spLocks noGrp="1"/>
          </p:cNvSpPr>
          <p:nvPr>
            <p:ph type="body" idx="10"/>
          </p:nvPr>
        </p:nvSpPr>
        <p:spPr>
          <a:xfrm>
            <a:off x="609600" y="6050608"/>
            <a:ext cx="2844800" cy="286401"/>
          </a:xfrm>
          <a:prstGeom prst="rect">
            <a:avLst/>
          </a:prstGeom>
        </p:spPr>
        <p:txBody>
          <a:bodyPr anchor="b"/>
          <a:lstStyle>
            <a:lvl1pPr marL="0" indent="0">
              <a:buNone/>
              <a:defRPr sz="1000" b="0" i="0">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Espace réservé du texte 2"/>
          <p:cNvSpPr>
            <a:spLocks noGrp="1"/>
          </p:cNvSpPr>
          <p:nvPr>
            <p:ph type="body" idx="11"/>
          </p:nvPr>
        </p:nvSpPr>
        <p:spPr>
          <a:xfrm>
            <a:off x="609600" y="6375808"/>
            <a:ext cx="2844800" cy="318293"/>
          </a:xfrm>
          <a:prstGeom prst="rect">
            <a:avLst/>
          </a:prstGeom>
        </p:spPr>
        <p:txBody>
          <a:bodyPr anchor="ctr"/>
          <a:lstStyle>
            <a:lvl1pPr marL="0" indent="0">
              <a:buNone/>
              <a:defRPr sz="1000" b="0" i="0">
                <a:latin typeface="Section-Medium"/>
                <a:cs typeface="Section-Medium"/>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pic>
        <p:nvPicPr>
          <p:cNvPr id="14" name="Imag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54551" y="540994"/>
            <a:ext cx="2304728" cy="673927"/>
          </a:xfrm>
          <a:prstGeom prst="rect">
            <a:avLst/>
          </a:prstGeom>
        </p:spPr>
      </p:pic>
      <p:pic>
        <p:nvPicPr>
          <p:cNvPr id="12" name="Image 11">
            <a:extLst>
              <a:ext uri="{FF2B5EF4-FFF2-40B4-BE49-F238E27FC236}">
                <a16:creationId xmlns:a16="http://schemas.microsoft.com/office/drawing/2014/main" id="{9550C2C7-114D-47DF-B54B-EA8242516CAD}"/>
              </a:ext>
            </a:extLst>
          </p:cNvPr>
          <p:cNvPicPr>
            <a:picLocks noChangeAspect="1"/>
          </p:cNvPicPr>
          <p:nvPr userDrawn="1"/>
        </p:nvPicPr>
        <p:blipFill>
          <a:blip r:embed="rId4"/>
          <a:srcRect/>
          <a:stretch/>
        </p:blipFill>
        <p:spPr>
          <a:xfrm>
            <a:off x="219254" y="173367"/>
            <a:ext cx="2588241" cy="1529740"/>
          </a:xfrm>
          <a:prstGeom prst="rect">
            <a:avLst/>
          </a:prstGeom>
        </p:spPr>
      </p:pic>
    </p:spTree>
    <p:extLst>
      <p:ext uri="{BB962C8B-B14F-4D97-AF65-F5344CB8AC3E}">
        <p14:creationId xmlns:p14="http://schemas.microsoft.com/office/powerpoint/2010/main" val="4974362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593DB-2435-4CE5-B3B6-92B58B6BDDDE}" type="datetimeFigureOut">
              <a:rPr lang="fr-FR" smtClean="0"/>
              <a:t>19/05/2025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D7299-6F0B-47F4-AAFF-AA747EE11DF4}" type="slidenum">
              <a:rPr lang="fr-FR" smtClean="0"/>
              <a:t>‹N°›</a:t>
            </a:fld>
            <a:endParaRPr lang="fr-FR"/>
          </a:p>
        </p:txBody>
      </p:sp>
    </p:spTree>
    <p:extLst>
      <p:ext uri="{BB962C8B-B14F-4D97-AF65-F5344CB8AC3E}">
        <p14:creationId xmlns:p14="http://schemas.microsoft.com/office/powerpoint/2010/main" val="1522086922"/>
      </p:ext>
    </p:extLst>
  </p:cSld>
  <p:clrMap bg1="lt1" tx1="dk1" bg2="lt2" tx2="dk2" accent1="accent1" accent2="accent2" accent3="accent3" accent4="accent4" accent5="accent5" accent6="accent6" hlink="hlink" folHlink="folHlink"/>
  <p:sldLayoutIdLst>
    <p:sldLayoutId id="2147483660" r:id="rId1"/>
    <p:sldLayoutId id="214748366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fonction-publique.gouv.fr/toutes-les-publications/la-reussite-au-concours-commun-c-externe-de-la-branche-administrative-des-ministeres-economiques-et-financiers-selon-le-profil-des-candidats" TargetMode="External"/><Relationship Id="rId2" Type="http://schemas.openxmlformats.org/officeDocument/2006/relationships/hyperlink" Target="https://www.fonction-publique.gouv.fr/files/files/publications/point-stat/la-reussite-au-concours-externe-des-ira-selon-le-profil-des-candidat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re 1"/>
          <p:cNvSpPr>
            <a:spLocks noGrp="1"/>
          </p:cNvSpPr>
          <p:nvPr>
            <p:ph type="ctrTitle"/>
          </p:nvPr>
        </p:nvSpPr>
        <p:spPr bwMode="auto">
          <a:xfrm>
            <a:off x="238125" y="2243579"/>
            <a:ext cx="11715750" cy="33465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pPr algn="ctr">
              <a:spcBef>
                <a:spcPts val="1200"/>
              </a:spcBef>
              <a:spcAft>
                <a:spcPts val="1200"/>
              </a:spcAft>
            </a:pPr>
            <a:r>
              <a:rPr lang="fr-FR" b="1" dirty="0">
                <a:solidFill>
                  <a:schemeClr val="tx1">
                    <a:lumMod val="85000"/>
                    <a:lumOff val="15000"/>
                  </a:schemeClr>
                </a:solidFill>
              </a:rPr>
              <a:t>E</a:t>
            </a:r>
            <a:r>
              <a:rPr lang="fr-FR" sz="3200" b="1" dirty="0">
                <a:solidFill>
                  <a:schemeClr val="tx1">
                    <a:lumMod val="85000"/>
                    <a:lumOff val="15000"/>
                  </a:schemeClr>
                </a:solidFill>
              </a:rPr>
              <a:t>nquête sur les personnes candidates aux concours </a:t>
            </a:r>
            <a:br>
              <a:rPr lang="fr-FR" sz="3200" b="1" dirty="0">
                <a:solidFill>
                  <a:schemeClr val="tx1">
                    <a:lumMod val="85000"/>
                    <a:lumOff val="15000"/>
                  </a:schemeClr>
                </a:solidFill>
              </a:rPr>
            </a:br>
            <a:r>
              <a:rPr lang="fr-FR" sz="3200" b="1" dirty="0">
                <a:solidFill>
                  <a:schemeClr val="tx1">
                    <a:lumMod val="85000"/>
                    <a:lumOff val="15000"/>
                  </a:schemeClr>
                </a:solidFill>
              </a:rPr>
              <a:t>de la fonction publique</a:t>
            </a:r>
            <a:br>
              <a:rPr lang="fr-FR" sz="3200" b="1" dirty="0">
                <a:solidFill>
                  <a:schemeClr val="accent5">
                    <a:lumMod val="75000"/>
                  </a:schemeClr>
                </a:solidFill>
              </a:rPr>
            </a:br>
            <a:br>
              <a:rPr lang="fr-FR" sz="3200" b="1" dirty="0">
                <a:solidFill>
                  <a:schemeClr val="accent5">
                    <a:lumMod val="75000"/>
                  </a:schemeClr>
                </a:solidFill>
              </a:rPr>
            </a:br>
            <a:r>
              <a:rPr lang="fr-FR" sz="3200" b="1" dirty="0">
                <a:solidFill>
                  <a:schemeClr val="accent5">
                    <a:lumMod val="75000"/>
                  </a:schemeClr>
                </a:solidFill>
              </a:rPr>
              <a:t>- Examen pour avis d’opportunité - </a:t>
            </a:r>
            <a:br>
              <a:rPr lang="fr-FR" sz="3200" b="1" dirty="0">
                <a:solidFill>
                  <a:schemeClr val="accent5">
                    <a:lumMod val="75000"/>
                  </a:schemeClr>
                </a:solidFill>
              </a:rPr>
            </a:br>
            <a:br>
              <a:rPr lang="fr-FR" sz="3200" b="1" dirty="0">
                <a:solidFill>
                  <a:schemeClr val="accent5">
                    <a:lumMod val="75000"/>
                  </a:schemeClr>
                </a:solidFill>
              </a:rPr>
            </a:br>
            <a:br>
              <a:rPr lang="fr-FR" sz="3200" b="1" dirty="0">
                <a:solidFill>
                  <a:schemeClr val="accent5">
                    <a:lumMod val="75000"/>
                  </a:schemeClr>
                </a:solidFill>
              </a:rPr>
            </a:br>
            <a:r>
              <a:rPr lang="fr-FR" sz="2200" dirty="0">
                <a:solidFill>
                  <a:schemeClr val="tx1">
                    <a:lumMod val="85000"/>
                    <a:lumOff val="15000"/>
                  </a:schemeClr>
                </a:solidFill>
              </a:rPr>
              <a:t>DGAFP, Sous-direction des études, des statistiques et des systèmes d’information (SDessi)</a:t>
            </a:r>
            <a:br>
              <a:rPr lang="fr-FR" sz="2200" dirty="0">
                <a:solidFill>
                  <a:schemeClr val="tx1">
                    <a:lumMod val="85000"/>
                    <a:lumOff val="15000"/>
                  </a:schemeClr>
                </a:solidFill>
              </a:rPr>
            </a:br>
            <a:br>
              <a:rPr lang="fr-FR" sz="2200" b="1" dirty="0">
                <a:solidFill>
                  <a:schemeClr val="tx1">
                    <a:lumMod val="85000"/>
                    <a:lumOff val="15000"/>
                  </a:schemeClr>
                </a:solidFill>
              </a:rPr>
            </a:br>
            <a:endParaRPr lang="fr-FR" altLang="fr-FR" sz="2200" dirty="0">
              <a:solidFill>
                <a:schemeClr val="tx1">
                  <a:lumMod val="85000"/>
                  <a:lumOff val="15000"/>
                </a:schemeClr>
              </a:solidFill>
              <a:latin typeface="Section-Bold" charset="0"/>
              <a:ea typeface="ＭＳ Ｐゴシック" panose="020B0600070205080204" pitchFamily="34" charset="-128"/>
            </a:endParaRPr>
          </a:p>
        </p:txBody>
      </p:sp>
      <p:sp>
        <p:nvSpPr>
          <p:cNvPr id="2" name="Espace réservé du texte 1">
            <a:extLst>
              <a:ext uri="{FF2B5EF4-FFF2-40B4-BE49-F238E27FC236}">
                <a16:creationId xmlns:a16="http://schemas.microsoft.com/office/drawing/2014/main" id="{1B487791-43E9-42CE-A526-3D653FEDA37C}"/>
              </a:ext>
            </a:extLst>
          </p:cNvPr>
          <p:cNvSpPr>
            <a:spLocks noGrp="1"/>
          </p:cNvSpPr>
          <p:nvPr>
            <p:ph type="body" idx="11"/>
          </p:nvPr>
        </p:nvSpPr>
        <p:spPr>
          <a:xfrm>
            <a:off x="590550" y="6375808"/>
            <a:ext cx="2844800" cy="318293"/>
          </a:xfrm>
        </p:spPr>
        <p:txBody>
          <a:bodyPr>
            <a:normAutofit/>
          </a:bodyPr>
          <a:lstStyle/>
          <a:p>
            <a:pPr eaLnBrk="1" hangingPunct="1">
              <a:lnSpc>
                <a:spcPct val="80000"/>
              </a:lnSpc>
              <a:buFont typeface="Arial" charset="0"/>
              <a:buNone/>
            </a:pPr>
            <a:r>
              <a:rPr lang="fr-FR" altLang="fr-FR" sz="1600" b="1" dirty="0">
                <a:latin typeface="Section-Bold"/>
              </a:rPr>
              <a:t>mardi 20 mai 2025</a:t>
            </a:r>
          </a:p>
        </p:txBody>
      </p:sp>
      <p:sp>
        <p:nvSpPr>
          <p:cNvPr id="4" name="Espace réservé du texte 3">
            <a:extLst>
              <a:ext uri="{FF2B5EF4-FFF2-40B4-BE49-F238E27FC236}">
                <a16:creationId xmlns:a16="http://schemas.microsoft.com/office/drawing/2014/main" id="{8D61FD40-1427-4EFB-ABAD-6B84D0605C19}"/>
              </a:ext>
            </a:extLst>
          </p:cNvPr>
          <p:cNvSpPr>
            <a:spLocks noGrp="1"/>
          </p:cNvSpPr>
          <p:nvPr/>
        </p:nvSpPr>
        <p:spPr bwMode="auto">
          <a:xfrm>
            <a:off x="5157408" y="6306532"/>
            <a:ext cx="6682167" cy="38756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spcBef>
                <a:spcPts val="0"/>
              </a:spcBef>
              <a:buNone/>
            </a:pPr>
            <a:r>
              <a:rPr lang="fr-FR" altLang="fr-FR" sz="1800" b="1" dirty="0" err="1">
                <a:latin typeface="Section-Bold"/>
                <a:ea typeface="+mj-ea"/>
                <a:cs typeface="Section-Bold"/>
              </a:rPr>
              <a:t>Cnis</a:t>
            </a:r>
            <a:r>
              <a:rPr lang="fr-FR" altLang="fr-FR" sz="1800" b="1" dirty="0">
                <a:latin typeface="Section-Bold"/>
                <a:ea typeface="+mj-ea"/>
                <a:cs typeface="Section-Bold"/>
              </a:rPr>
              <a:t>, Commission </a:t>
            </a:r>
            <a:r>
              <a:rPr lang="fr-FR" sz="1800" b="1" dirty="0">
                <a:latin typeface="Section-Bold"/>
                <a:ea typeface="+mj-ea"/>
                <a:cs typeface="Section-Bold"/>
              </a:rPr>
              <a:t>Emploi, qualifications et revenus du travail</a:t>
            </a:r>
          </a:p>
          <a:p>
            <a:pPr algn="r" eaLnBrk="1" hangingPunct="1">
              <a:lnSpc>
                <a:spcPct val="80000"/>
              </a:lnSpc>
              <a:buFont typeface="Arial" charset="0"/>
              <a:buNone/>
            </a:pPr>
            <a:endParaRPr lang="fr-FR" altLang="fr-FR" sz="2000" b="1" dirty="0">
              <a:latin typeface="Section-Medium"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7"/>
            <a:ext cx="10972800" cy="746708"/>
          </a:xfrm>
          <a:solidFill>
            <a:srgbClr val="002892"/>
          </a:solidFill>
        </p:spPr>
        <p:txBody>
          <a:bodyPr>
            <a:normAutofit/>
          </a:bodyPr>
          <a:lstStyle/>
          <a:p>
            <a:pPr algn="ctr"/>
            <a:r>
              <a:rPr lang="fr-FR" sz="2400" b="1" dirty="0"/>
              <a:t>Le dispositif « Base concours »</a:t>
            </a:r>
          </a:p>
        </p:txBody>
      </p:sp>
      <p:sp>
        <p:nvSpPr>
          <p:cNvPr id="7" name="Espace réservé du texte 6"/>
          <p:cNvSpPr>
            <a:spLocks noGrp="1"/>
          </p:cNvSpPr>
          <p:nvPr>
            <p:ph type="body" sz="half" idx="13"/>
          </p:nvPr>
        </p:nvSpPr>
        <p:spPr>
          <a:xfrm>
            <a:off x="860437" y="1021344"/>
            <a:ext cx="10340963" cy="5298774"/>
          </a:xfrm>
        </p:spPr>
        <p:txBody>
          <a:bodyPr>
            <a:normAutofit fontScale="62500" lnSpcReduction="20000"/>
          </a:bodyPr>
          <a:lstStyle/>
          <a:p>
            <a:pPr marL="342900" indent="-342900">
              <a:buFont typeface="Arial" panose="020B0604020202020204" pitchFamily="34" charset="0"/>
              <a:buChar char="•"/>
            </a:pPr>
            <a:endParaRPr lang="fr-FR" sz="2400" b="1" dirty="0">
              <a:solidFill>
                <a:srgbClr val="002060"/>
              </a:solidFill>
              <a:latin typeface="+mj-lt"/>
            </a:endParaRPr>
          </a:p>
          <a:p>
            <a:pPr marL="457200" indent="-457200">
              <a:lnSpc>
                <a:spcPct val="110000"/>
              </a:lnSpc>
              <a:buFont typeface="Wingdings" panose="05000000000000000000" pitchFamily="2" charset="2"/>
              <a:buChar char="q"/>
            </a:pPr>
            <a:r>
              <a:rPr lang="fr-FR" sz="2900" b="1" dirty="0">
                <a:solidFill>
                  <a:srgbClr val="002060"/>
                </a:solidFill>
                <a:latin typeface="+mj-lt"/>
              </a:rPr>
              <a:t>Cadre légal : article L. 325-21 du code général de la fonction publique et décret du 16 février 2018  </a:t>
            </a:r>
            <a:r>
              <a:rPr lang="fr-FR" sz="2900" dirty="0">
                <a:solidFill>
                  <a:srgbClr val="002060"/>
                </a:solidFill>
                <a:latin typeface="+mj-lt"/>
              </a:rPr>
              <a:t>relatif à la collecte de données à caractère personnel relatives aux caractéristiques et au processus de sélection des candidats à l'accès à la fonction publique et créant la « Base concours »</a:t>
            </a:r>
          </a:p>
          <a:p>
            <a:pPr>
              <a:lnSpc>
                <a:spcPct val="100000"/>
              </a:lnSpc>
            </a:pPr>
            <a:endParaRPr lang="fr-FR" sz="2900" b="1" dirty="0">
              <a:solidFill>
                <a:srgbClr val="002060"/>
              </a:solidFill>
              <a:latin typeface="+mj-lt"/>
            </a:endParaRPr>
          </a:p>
          <a:p>
            <a:pPr marL="457200" indent="-457200">
              <a:lnSpc>
                <a:spcPct val="100000"/>
              </a:lnSpc>
              <a:buFont typeface="Wingdings" panose="05000000000000000000" pitchFamily="2" charset="2"/>
              <a:buChar char="q"/>
            </a:pPr>
            <a:r>
              <a:rPr lang="fr-FR" sz="2900" b="1" dirty="0">
                <a:solidFill>
                  <a:srgbClr val="002060"/>
                </a:solidFill>
                <a:latin typeface="+mj-lt"/>
              </a:rPr>
              <a:t>Base Administrative Concours (BAC)</a:t>
            </a:r>
          </a:p>
          <a:p>
            <a:pPr marL="800100" lvl="1" indent="-342900">
              <a:lnSpc>
                <a:spcPct val="100000"/>
              </a:lnSpc>
              <a:buFont typeface="Arial" panose="020B0604020202020204" pitchFamily="34" charset="0"/>
              <a:buChar char="•"/>
            </a:pPr>
            <a:r>
              <a:rPr lang="fr-FR" sz="2900" dirty="0">
                <a:solidFill>
                  <a:srgbClr val="002060"/>
                </a:solidFill>
                <a:latin typeface="+mj-lt"/>
              </a:rPr>
              <a:t>Remontées des autorités organisatrices de recrutement (les AOR)</a:t>
            </a:r>
          </a:p>
          <a:p>
            <a:pPr marL="800100" lvl="1" indent="-342900">
              <a:lnSpc>
                <a:spcPct val="100000"/>
              </a:lnSpc>
              <a:buFont typeface="Arial" panose="020B0604020202020204" pitchFamily="34" charset="0"/>
              <a:buChar char="•"/>
            </a:pPr>
            <a:r>
              <a:rPr lang="fr-FR" sz="2900" dirty="0">
                <a:solidFill>
                  <a:srgbClr val="002060"/>
                </a:solidFill>
                <a:latin typeface="+mj-lt"/>
              </a:rPr>
              <a:t>Informations administratives des candidats</a:t>
            </a:r>
          </a:p>
          <a:p>
            <a:pPr marL="1257300" lvl="2" indent="-342900">
              <a:lnSpc>
                <a:spcPct val="100000"/>
              </a:lnSpc>
              <a:buFont typeface="Arial" panose="020B0604020202020204" pitchFamily="34" charset="0"/>
              <a:buChar char="•"/>
            </a:pPr>
            <a:r>
              <a:rPr lang="fr-FR" sz="2900" dirty="0">
                <a:solidFill>
                  <a:srgbClr val="002060"/>
                </a:solidFill>
                <a:latin typeface="+mj-lt"/>
              </a:rPr>
              <a:t>Inscription</a:t>
            </a:r>
          </a:p>
          <a:p>
            <a:pPr marL="1257300" lvl="2" indent="-342900">
              <a:lnSpc>
                <a:spcPct val="100000"/>
              </a:lnSpc>
              <a:buFont typeface="Arial" panose="020B0604020202020204" pitchFamily="34" charset="0"/>
              <a:buChar char="•"/>
            </a:pPr>
            <a:r>
              <a:rPr lang="fr-FR" sz="2900" dirty="0">
                <a:solidFill>
                  <a:srgbClr val="002060"/>
                </a:solidFill>
                <a:latin typeface="+mj-lt"/>
              </a:rPr>
              <a:t>Parcours dans le concours</a:t>
            </a:r>
          </a:p>
          <a:p>
            <a:pPr marL="457200" indent="-457200">
              <a:lnSpc>
                <a:spcPct val="100000"/>
              </a:lnSpc>
              <a:spcBef>
                <a:spcPts val="2400"/>
              </a:spcBef>
              <a:buFont typeface="Wingdings" panose="05000000000000000000" pitchFamily="2" charset="2"/>
              <a:buChar char="q"/>
            </a:pPr>
            <a:r>
              <a:rPr lang="fr-FR" sz="2900" b="1" dirty="0">
                <a:solidFill>
                  <a:srgbClr val="002060"/>
                </a:solidFill>
                <a:latin typeface="+mj-lt"/>
              </a:rPr>
              <a:t>Enquête auprès des candidats aux concours de le Fonction publique</a:t>
            </a:r>
          </a:p>
          <a:p>
            <a:pPr marL="800100" lvl="1" indent="-342900">
              <a:lnSpc>
                <a:spcPct val="100000"/>
              </a:lnSpc>
              <a:buFont typeface="Arial" panose="020B0604020202020204" pitchFamily="34" charset="0"/>
              <a:buChar char="•"/>
            </a:pPr>
            <a:r>
              <a:rPr lang="fr-FR" sz="2900" dirty="0">
                <a:solidFill>
                  <a:schemeClr val="accent1">
                    <a:lumMod val="50000"/>
                  </a:schemeClr>
                </a:solidFill>
                <a:latin typeface="+mj-lt"/>
              </a:rPr>
              <a:t>Enquête auprès des candidats à certains concours ciblés</a:t>
            </a:r>
          </a:p>
          <a:p>
            <a:pPr marL="800100" lvl="1" indent="-342900">
              <a:lnSpc>
                <a:spcPct val="100000"/>
              </a:lnSpc>
              <a:buFont typeface="Arial" panose="020B0604020202020204" pitchFamily="34" charset="0"/>
              <a:buChar char="•"/>
            </a:pPr>
            <a:r>
              <a:rPr lang="fr-FR" sz="2900" dirty="0">
                <a:solidFill>
                  <a:schemeClr val="accent1">
                    <a:lumMod val="50000"/>
                  </a:schemeClr>
                </a:solidFill>
                <a:latin typeface="+mj-lt"/>
              </a:rPr>
              <a:t>Informations sociodémographiques complémentaires</a:t>
            </a:r>
          </a:p>
          <a:p>
            <a:pPr lvl="1">
              <a:lnSpc>
                <a:spcPct val="100000"/>
              </a:lnSpc>
            </a:pPr>
            <a:endParaRPr lang="fr-FR" sz="2900" dirty="0">
              <a:solidFill>
                <a:srgbClr val="002060"/>
              </a:solidFill>
              <a:latin typeface="+mj-lt"/>
            </a:endParaRPr>
          </a:p>
          <a:p>
            <a:pPr marL="457200" indent="-457200">
              <a:lnSpc>
                <a:spcPct val="100000"/>
              </a:lnSpc>
              <a:buFont typeface="Wingdings" panose="05000000000000000000" pitchFamily="2" charset="2"/>
              <a:buChar char="q"/>
            </a:pPr>
            <a:r>
              <a:rPr lang="fr-FR" sz="2900" b="1" dirty="0">
                <a:solidFill>
                  <a:srgbClr val="002060"/>
                </a:solidFill>
                <a:latin typeface="+mj-lt"/>
              </a:rPr>
              <a:t>Base Statistique Concours</a:t>
            </a:r>
          </a:p>
          <a:p>
            <a:pPr marL="800100" lvl="1" indent="-342900">
              <a:lnSpc>
                <a:spcPct val="100000"/>
              </a:lnSpc>
              <a:buFont typeface="Arial" panose="020B0604020202020204" pitchFamily="34" charset="0"/>
              <a:buChar char="•"/>
            </a:pPr>
            <a:r>
              <a:rPr lang="fr-FR" sz="2900" dirty="0">
                <a:solidFill>
                  <a:schemeClr val="accent1">
                    <a:lumMod val="50000"/>
                  </a:schemeClr>
                </a:solidFill>
                <a:latin typeface="+mj-lt"/>
              </a:rPr>
              <a:t>Données de la BAC et de l’enquête (après redressements pour corriger de la non-réponse)</a:t>
            </a:r>
          </a:p>
          <a:p>
            <a:pPr marL="800100" lvl="1" indent="-342900">
              <a:lnSpc>
                <a:spcPct val="100000"/>
              </a:lnSpc>
              <a:buFont typeface="Arial" panose="020B0604020202020204" pitchFamily="34" charset="0"/>
              <a:buChar char="•"/>
            </a:pPr>
            <a:r>
              <a:rPr lang="fr-FR" sz="2900" dirty="0">
                <a:solidFill>
                  <a:schemeClr val="accent1">
                    <a:lumMod val="50000"/>
                  </a:schemeClr>
                </a:solidFill>
                <a:latin typeface="+mj-lt"/>
              </a:rPr>
              <a:t>Diffusion aux services statistiques ministériels et aux chercheurs</a:t>
            </a:r>
          </a:p>
        </p:txBody>
      </p:sp>
    </p:spTree>
    <p:extLst>
      <p:ext uri="{BB962C8B-B14F-4D97-AF65-F5344CB8AC3E}">
        <p14:creationId xmlns:p14="http://schemas.microsoft.com/office/powerpoint/2010/main" val="2718375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93687"/>
            <a:ext cx="10972800" cy="755673"/>
          </a:xfrm>
        </p:spPr>
        <p:txBody>
          <a:bodyPr>
            <a:normAutofit/>
          </a:bodyPr>
          <a:lstStyle/>
          <a:p>
            <a:pPr algn="ctr"/>
            <a:r>
              <a:rPr lang="fr-FR" sz="2400" b="1" dirty="0"/>
              <a:t>L’enquête dans ces grandes lignes</a:t>
            </a:r>
          </a:p>
        </p:txBody>
      </p:sp>
      <p:sp>
        <p:nvSpPr>
          <p:cNvPr id="7" name="Espace réservé du texte 6"/>
          <p:cNvSpPr>
            <a:spLocks noGrp="1"/>
          </p:cNvSpPr>
          <p:nvPr>
            <p:ph type="body" sz="half" idx="13"/>
          </p:nvPr>
        </p:nvSpPr>
        <p:spPr>
          <a:xfrm>
            <a:off x="804060" y="1422400"/>
            <a:ext cx="9729807" cy="4875763"/>
          </a:xfrm>
        </p:spPr>
        <p:txBody>
          <a:bodyPr>
            <a:normAutofit/>
          </a:bodyPr>
          <a:lstStyle/>
          <a:p>
            <a:pPr marL="342900" indent="-342900">
              <a:buFont typeface="Wingdings" panose="05000000000000000000" pitchFamily="2" charset="2"/>
              <a:buChar char="q"/>
            </a:pPr>
            <a:r>
              <a:rPr lang="fr-FR" sz="2000" b="1" dirty="0">
                <a:solidFill>
                  <a:schemeClr val="accent1">
                    <a:lumMod val="50000"/>
                  </a:schemeClr>
                </a:solidFill>
                <a:latin typeface="+mj-lt"/>
              </a:rPr>
              <a:t>Objectif : étudier l’accès à la fonction publique par concours</a:t>
            </a:r>
          </a:p>
          <a:p>
            <a:pPr marL="800100" lvl="1" indent="-342900">
              <a:buFont typeface="Arial" panose="020B0604020202020204" pitchFamily="34" charset="0"/>
              <a:buChar char="•"/>
            </a:pPr>
            <a:r>
              <a:rPr lang="fr-FR" sz="1800" dirty="0">
                <a:solidFill>
                  <a:schemeClr val="accent1">
                    <a:lumMod val="50000"/>
                  </a:schemeClr>
                </a:solidFill>
                <a:latin typeface="+mj-lt"/>
                <a:cs typeface="Section-Medium"/>
              </a:rPr>
              <a:t>Diversité des candidats, égalité des chances, etc.</a:t>
            </a:r>
          </a:p>
          <a:p>
            <a:pPr marL="800100" lvl="1" indent="-342900">
              <a:buFont typeface="Arial" panose="020B0604020202020204" pitchFamily="34" charset="0"/>
              <a:buChar char="•"/>
            </a:pPr>
            <a:r>
              <a:rPr lang="fr-FR" sz="1800" dirty="0">
                <a:solidFill>
                  <a:schemeClr val="accent1">
                    <a:lumMod val="50000"/>
                  </a:schemeClr>
                </a:solidFill>
                <a:latin typeface="+mj-lt"/>
                <a:cs typeface="Section-Medium"/>
              </a:rPr>
              <a:t>Suite aux recommandations du rapport L’</a:t>
            </a:r>
            <a:r>
              <a:rPr lang="fr-FR" sz="1800" dirty="0" err="1">
                <a:solidFill>
                  <a:schemeClr val="accent1">
                    <a:lumMod val="50000"/>
                  </a:schemeClr>
                </a:solidFill>
                <a:latin typeface="+mj-lt"/>
                <a:cs typeface="Section-Medium"/>
              </a:rPr>
              <a:t>Horty</a:t>
            </a:r>
            <a:r>
              <a:rPr lang="fr-FR" sz="1800" dirty="0">
                <a:solidFill>
                  <a:schemeClr val="accent1">
                    <a:lumMod val="50000"/>
                  </a:schemeClr>
                </a:solidFill>
                <a:latin typeface="+mj-lt"/>
                <a:cs typeface="Section-Medium"/>
              </a:rPr>
              <a:t> de 2016</a:t>
            </a:r>
          </a:p>
          <a:p>
            <a:pPr marL="342900" indent="-342900">
              <a:lnSpc>
                <a:spcPct val="110000"/>
              </a:lnSpc>
              <a:spcBef>
                <a:spcPts val="1800"/>
              </a:spcBef>
              <a:spcAft>
                <a:spcPts val="1200"/>
              </a:spcAft>
              <a:buFont typeface="Wingdings" panose="05000000000000000000" pitchFamily="2" charset="2"/>
              <a:buChar char="q"/>
            </a:pPr>
            <a:r>
              <a:rPr lang="fr-FR" sz="2000" b="1" dirty="0">
                <a:solidFill>
                  <a:schemeClr val="accent1">
                    <a:lumMod val="50000"/>
                  </a:schemeClr>
                </a:solidFill>
                <a:latin typeface="+mj-lt"/>
              </a:rPr>
              <a:t>Questionnaire - Thèmes fixés par le décret : </a:t>
            </a:r>
          </a:p>
          <a:p>
            <a:pPr marL="800100" lvl="1" indent="-342900">
              <a:spcBef>
                <a:spcPts val="0"/>
              </a:spcBef>
              <a:buFont typeface="Arial" panose="020B0604020202020204" pitchFamily="34" charset="0"/>
              <a:buChar char="•"/>
            </a:pPr>
            <a:r>
              <a:rPr lang="fr-FR" sz="1800" dirty="0">
                <a:solidFill>
                  <a:schemeClr val="accent1">
                    <a:lumMod val="50000"/>
                  </a:schemeClr>
                </a:solidFill>
                <a:latin typeface="+mj-lt"/>
              </a:rPr>
              <a:t>Nationalité de naissance, plus haut diplôme, situation de famille et situation professionnelle du candidat ;</a:t>
            </a:r>
          </a:p>
          <a:p>
            <a:pPr marL="800100" lvl="1" indent="-342900">
              <a:spcBef>
                <a:spcPts val="1200"/>
              </a:spcBef>
              <a:buFont typeface="Arial" panose="020B0604020202020204" pitchFamily="34" charset="0"/>
              <a:buChar char="•"/>
            </a:pPr>
            <a:r>
              <a:rPr lang="fr-FR" sz="1800" dirty="0">
                <a:solidFill>
                  <a:schemeClr val="accent1">
                    <a:lumMod val="50000"/>
                  </a:schemeClr>
                </a:solidFill>
                <a:latin typeface="+mj-lt"/>
              </a:rPr>
              <a:t>Catégorie socioprofessionnelle, appartenance à la fonction publique, nationalité et lieu de naissance des deux parents.</a:t>
            </a:r>
          </a:p>
          <a:p>
            <a:pPr marL="342900" indent="-342900">
              <a:lnSpc>
                <a:spcPct val="110000"/>
              </a:lnSpc>
              <a:spcBef>
                <a:spcPts val="1800"/>
              </a:spcBef>
              <a:buFont typeface="Wingdings" panose="05000000000000000000" pitchFamily="2" charset="2"/>
              <a:buChar char="q"/>
            </a:pPr>
            <a:r>
              <a:rPr lang="fr-FR" sz="2000" b="1" dirty="0">
                <a:solidFill>
                  <a:schemeClr val="accent1">
                    <a:lumMod val="50000"/>
                  </a:schemeClr>
                </a:solidFill>
                <a:latin typeface="+mj-lt"/>
              </a:rPr>
              <a:t>Un questionnement court </a:t>
            </a:r>
            <a:r>
              <a:rPr lang="fr-FR" sz="2000" dirty="0">
                <a:solidFill>
                  <a:schemeClr val="accent1">
                    <a:lumMod val="50000"/>
                  </a:schemeClr>
                </a:solidFill>
                <a:latin typeface="+mj-lt"/>
              </a:rPr>
              <a:t>(moins de 10 minutes) </a:t>
            </a:r>
            <a:r>
              <a:rPr lang="fr-FR" sz="2000" b="1" dirty="0">
                <a:solidFill>
                  <a:schemeClr val="accent1">
                    <a:lumMod val="50000"/>
                  </a:schemeClr>
                </a:solidFill>
                <a:latin typeface="+mj-lt"/>
              </a:rPr>
              <a:t>et 100 % en ligne</a:t>
            </a:r>
          </a:p>
          <a:p>
            <a:pPr marL="342900" indent="-342900">
              <a:lnSpc>
                <a:spcPct val="110000"/>
              </a:lnSpc>
              <a:spcBef>
                <a:spcPts val="1800"/>
              </a:spcBef>
              <a:buFont typeface="Wingdings" panose="05000000000000000000" pitchFamily="2" charset="2"/>
              <a:buChar char="q"/>
            </a:pPr>
            <a:r>
              <a:rPr lang="fr-FR" sz="2000" b="1" dirty="0">
                <a:solidFill>
                  <a:schemeClr val="accent1">
                    <a:lumMod val="50000"/>
                  </a:schemeClr>
                </a:solidFill>
                <a:latin typeface="+mj-lt"/>
              </a:rPr>
              <a:t>Collecte sur 5 à 6 semaines, au plus près de la date d’inscription</a:t>
            </a:r>
          </a:p>
          <a:p>
            <a:pPr marL="342900" indent="-342900">
              <a:lnSpc>
                <a:spcPct val="110000"/>
              </a:lnSpc>
              <a:spcBef>
                <a:spcPts val="1800"/>
              </a:spcBef>
              <a:buFont typeface="Wingdings" panose="05000000000000000000" pitchFamily="2" charset="2"/>
              <a:buChar char="q"/>
            </a:pPr>
            <a:r>
              <a:rPr lang="fr-FR" sz="2000" b="1" dirty="0">
                <a:solidFill>
                  <a:schemeClr val="accent1">
                    <a:lumMod val="50000"/>
                  </a:schemeClr>
                </a:solidFill>
                <a:latin typeface="+mj-lt"/>
              </a:rPr>
              <a:t>Auprès de </a:t>
            </a:r>
            <a:r>
              <a:rPr lang="fr-FR" sz="2000" b="1" u="sng" dirty="0">
                <a:solidFill>
                  <a:schemeClr val="accent1">
                    <a:lumMod val="50000"/>
                  </a:schemeClr>
                </a:solidFill>
                <a:latin typeface="+mj-lt"/>
              </a:rPr>
              <a:t>tous</a:t>
            </a:r>
            <a:r>
              <a:rPr lang="fr-FR" sz="2000" b="1" dirty="0">
                <a:solidFill>
                  <a:schemeClr val="accent1">
                    <a:lumMod val="50000"/>
                  </a:schemeClr>
                </a:solidFill>
                <a:latin typeface="+mj-lt"/>
              </a:rPr>
              <a:t> les candidats </a:t>
            </a:r>
            <a:r>
              <a:rPr lang="fr-FR" sz="2000" b="1" u="sng" dirty="0">
                <a:solidFill>
                  <a:schemeClr val="accent1">
                    <a:lumMod val="50000"/>
                  </a:schemeClr>
                </a:solidFill>
                <a:latin typeface="+mj-lt"/>
              </a:rPr>
              <a:t>inscrits</a:t>
            </a:r>
            <a:r>
              <a:rPr lang="fr-FR" sz="2000" b="1" dirty="0">
                <a:solidFill>
                  <a:schemeClr val="accent1">
                    <a:lumMod val="50000"/>
                  </a:schemeClr>
                </a:solidFill>
                <a:latin typeface="+mj-lt"/>
              </a:rPr>
              <a:t> aux concours ciblés </a:t>
            </a:r>
            <a:r>
              <a:rPr lang="fr-FR" sz="2000" dirty="0">
                <a:solidFill>
                  <a:schemeClr val="accent1">
                    <a:lumMod val="50000"/>
                  </a:schemeClr>
                </a:solidFill>
                <a:latin typeface="+mj-lt"/>
              </a:rPr>
              <a:t>(qu’ils se présentent ou non)</a:t>
            </a:r>
            <a:endParaRPr lang="fr-FR" sz="2000" b="1" dirty="0">
              <a:solidFill>
                <a:schemeClr val="accent1">
                  <a:lumMod val="50000"/>
                </a:schemeClr>
              </a:solidFill>
              <a:latin typeface="+mj-lt"/>
            </a:endParaRPr>
          </a:p>
          <a:p>
            <a:pPr marL="342900" indent="-342900">
              <a:lnSpc>
                <a:spcPct val="110000"/>
              </a:lnSpc>
              <a:spcBef>
                <a:spcPts val="1800"/>
              </a:spcBef>
              <a:buFont typeface="Wingdings" panose="05000000000000000000" pitchFamily="2" charset="2"/>
              <a:buChar char="q"/>
            </a:pPr>
            <a:endParaRPr lang="fr-FR" sz="2400" b="1" dirty="0">
              <a:solidFill>
                <a:schemeClr val="accent1">
                  <a:lumMod val="50000"/>
                </a:schemeClr>
              </a:solidFill>
              <a:latin typeface="+mj-lt"/>
            </a:endParaRPr>
          </a:p>
          <a:p>
            <a:endParaRPr lang="fr-FR" sz="2600" dirty="0">
              <a:solidFill>
                <a:srgbClr val="002060"/>
              </a:solidFill>
              <a:latin typeface="+mj-lt"/>
            </a:endParaRPr>
          </a:p>
        </p:txBody>
      </p:sp>
    </p:spTree>
    <p:extLst>
      <p:ext uri="{BB962C8B-B14F-4D97-AF65-F5344CB8AC3E}">
        <p14:creationId xmlns:p14="http://schemas.microsoft.com/office/powerpoint/2010/main" val="307754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7"/>
            <a:ext cx="10972800" cy="499803"/>
          </a:xfrm>
        </p:spPr>
        <p:txBody>
          <a:bodyPr>
            <a:normAutofit/>
          </a:bodyPr>
          <a:lstStyle/>
          <a:p>
            <a:pPr algn="ctr"/>
            <a:r>
              <a:rPr lang="fr-FR" sz="2400" b="1" dirty="0"/>
              <a:t>Les enquêtes déjà réalisées</a:t>
            </a:r>
          </a:p>
        </p:txBody>
      </p:sp>
      <p:sp>
        <p:nvSpPr>
          <p:cNvPr id="7" name="Espace réservé du texte 6"/>
          <p:cNvSpPr>
            <a:spLocks noGrp="1"/>
          </p:cNvSpPr>
          <p:nvPr>
            <p:ph type="body" sz="half" idx="13"/>
          </p:nvPr>
        </p:nvSpPr>
        <p:spPr>
          <a:xfrm>
            <a:off x="711200" y="905164"/>
            <a:ext cx="10972801" cy="5253589"/>
          </a:xfrm>
        </p:spPr>
        <p:txBody>
          <a:bodyPr>
            <a:normAutofit fontScale="92500" lnSpcReduction="10000"/>
          </a:bodyPr>
          <a:lstStyle/>
          <a:p>
            <a:pPr marL="342900" indent="-342900">
              <a:lnSpc>
                <a:spcPct val="110000"/>
              </a:lnSpc>
              <a:spcBef>
                <a:spcPts val="1800"/>
              </a:spcBef>
              <a:spcAft>
                <a:spcPts val="600"/>
              </a:spcAft>
              <a:buFont typeface="Wingdings" panose="05000000000000000000" pitchFamily="2" charset="2"/>
              <a:buChar char="q"/>
            </a:pPr>
            <a:r>
              <a:rPr lang="fr-FR" sz="2300" b="1" dirty="0">
                <a:solidFill>
                  <a:schemeClr val="accent1">
                    <a:lumMod val="50000"/>
                  </a:schemeClr>
                </a:solidFill>
                <a:latin typeface="+mj-lt"/>
              </a:rPr>
              <a:t>Premières enquêtes en 2023</a:t>
            </a:r>
            <a:r>
              <a:rPr lang="fr-FR" sz="2300" dirty="0">
                <a:solidFill>
                  <a:schemeClr val="accent1">
                    <a:lumMod val="50000"/>
                  </a:schemeClr>
                </a:solidFill>
                <a:latin typeface="+mj-lt"/>
              </a:rPr>
              <a:t> </a:t>
            </a:r>
            <a:r>
              <a:rPr lang="fr-FR" sz="2300" i="1" dirty="0">
                <a:solidFill>
                  <a:schemeClr val="accent1">
                    <a:lumMod val="50000"/>
                  </a:schemeClr>
                </a:solidFill>
                <a:latin typeface="+mj-lt"/>
              </a:rPr>
              <a:t>(après enquête pilote en 2022 auprès des candidats aux IRA)</a:t>
            </a:r>
          </a:p>
          <a:p>
            <a:pPr marL="914400" lvl="1" indent="-457200">
              <a:lnSpc>
                <a:spcPct val="120000"/>
              </a:lnSpc>
              <a:spcBef>
                <a:spcPts val="300"/>
              </a:spcBef>
              <a:buFont typeface="Arial" panose="020B0604020202020204" pitchFamily="34" charset="0"/>
              <a:buChar char="•"/>
            </a:pPr>
            <a:r>
              <a:rPr lang="fr-FR" sz="2300" b="1" dirty="0">
                <a:solidFill>
                  <a:schemeClr val="accent1">
                    <a:lumMod val="50000"/>
                  </a:schemeClr>
                </a:solidFill>
                <a:latin typeface="+mj-lt"/>
              </a:rPr>
              <a:t>DGAFP : IRA </a:t>
            </a:r>
            <a:r>
              <a:rPr lang="fr-FR" sz="2300" dirty="0">
                <a:solidFill>
                  <a:schemeClr val="accent1">
                    <a:lumMod val="50000"/>
                  </a:schemeClr>
                </a:solidFill>
                <a:latin typeface="+mj-lt"/>
              </a:rPr>
              <a:t>Session de printemps </a:t>
            </a:r>
            <a:r>
              <a:rPr lang="fr-FR" sz="2300" i="1" dirty="0">
                <a:solidFill>
                  <a:schemeClr val="accent1">
                    <a:lumMod val="50000"/>
                  </a:schemeClr>
                </a:solidFill>
                <a:latin typeface="+mj-lt"/>
              </a:rPr>
              <a:t>- 7 400 candidats -</a:t>
            </a:r>
          </a:p>
          <a:p>
            <a:pPr marL="914400" lvl="1" indent="-457200">
              <a:lnSpc>
                <a:spcPct val="110000"/>
              </a:lnSpc>
              <a:spcBef>
                <a:spcPts val="600"/>
              </a:spcBef>
              <a:buFont typeface="Arial" panose="020B0604020202020204" pitchFamily="34" charset="0"/>
              <a:buChar char="•"/>
            </a:pPr>
            <a:r>
              <a:rPr lang="fr-FR" sz="2300" b="1" dirty="0">
                <a:solidFill>
                  <a:schemeClr val="accent1">
                    <a:lumMod val="50000"/>
                  </a:schemeClr>
                </a:solidFill>
                <a:latin typeface="+mj-lt"/>
              </a:rPr>
              <a:t>DGFiP </a:t>
            </a:r>
            <a:r>
              <a:rPr lang="fr-FR" sz="2300" dirty="0">
                <a:solidFill>
                  <a:schemeClr val="accent1">
                    <a:lumMod val="50000"/>
                  </a:schemeClr>
                </a:solidFill>
                <a:latin typeface="+mj-lt"/>
              </a:rPr>
              <a:t>: inspecteurs, contrôleurs des </a:t>
            </a:r>
            <a:r>
              <a:rPr lang="fr-FR" sz="2300" b="1" dirty="0">
                <a:solidFill>
                  <a:schemeClr val="accent1">
                    <a:lumMod val="50000"/>
                  </a:schemeClr>
                </a:solidFill>
                <a:latin typeface="+mj-lt"/>
              </a:rPr>
              <a:t>finances publiques</a:t>
            </a:r>
            <a:r>
              <a:rPr lang="fr-FR" sz="2300" dirty="0">
                <a:solidFill>
                  <a:schemeClr val="accent1">
                    <a:lumMod val="50000"/>
                  </a:schemeClr>
                </a:solidFill>
                <a:latin typeface="+mj-lt"/>
              </a:rPr>
              <a:t>, concours commun C (branche administrative) </a:t>
            </a:r>
            <a:r>
              <a:rPr lang="fr-FR" sz="2300" i="1" dirty="0">
                <a:solidFill>
                  <a:schemeClr val="accent1">
                    <a:lumMod val="50000"/>
                  </a:schemeClr>
                </a:solidFill>
                <a:latin typeface="+mj-lt"/>
              </a:rPr>
              <a:t>– 35 000 candidats -</a:t>
            </a:r>
          </a:p>
          <a:p>
            <a:pPr marL="914400" lvl="1" indent="-457200">
              <a:lnSpc>
                <a:spcPct val="120000"/>
              </a:lnSpc>
              <a:spcBef>
                <a:spcPts val="600"/>
              </a:spcBef>
              <a:buFont typeface="Arial" panose="020B0604020202020204" pitchFamily="34" charset="0"/>
              <a:buChar char="•"/>
            </a:pPr>
            <a:r>
              <a:rPr lang="fr-FR" sz="2300" dirty="0">
                <a:solidFill>
                  <a:schemeClr val="accent1">
                    <a:lumMod val="50000"/>
                  </a:schemeClr>
                </a:solidFill>
                <a:latin typeface="+mj-lt"/>
              </a:rPr>
              <a:t>Pour toutes les voies d’accès (externe, interne, 3</a:t>
            </a:r>
            <a:r>
              <a:rPr lang="fr-FR" sz="2300" baseline="30000" dirty="0">
                <a:solidFill>
                  <a:schemeClr val="accent1">
                    <a:lumMod val="50000"/>
                  </a:schemeClr>
                </a:solidFill>
                <a:latin typeface="+mj-lt"/>
              </a:rPr>
              <a:t>e</a:t>
            </a:r>
            <a:r>
              <a:rPr lang="fr-FR" sz="2300" dirty="0">
                <a:solidFill>
                  <a:schemeClr val="accent1">
                    <a:lumMod val="50000"/>
                  </a:schemeClr>
                </a:solidFill>
                <a:latin typeface="+mj-lt"/>
              </a:rPr>
              <a:t> voie…)</a:t>
            </a:r>
          </a:p>
          <a:p>
            <a:pPr marL="342900" indent="-342900">
              <a:lnSpc>
                <a:spcPct val="100000"/>
              </a:lnSpc>
              <a:spcBef>
                <a:spcPts val="2400"/>
              </a:spcBef>
              <a:buFont typeface="Wingdings" panose="05000000000000000000" pitchFamily="2" charset="2"/>
              <a:buChar char="q"/>
            </a:pPr>
            <a:r>
              <a:rPr lang="fr-FR" sz="2300" b="1" dirty="0">
                <a:solidFill>
                  <a:schemeClr val="accent1">
                    <a:lumMod val="50000"/>
                  </a:schemeClr>
                </a:solidFill>
                <a:latin typeface="+mj-lt"/>
              </a:rPr>
              <a:t>Puis en 2024</a:t>
            </a:r>
            <a:r>
              <a:rPr lang="fr-FR" sz="2300" dirty="0">
                <a:solidFill>
                  <a:schemeClr val="accent1">
                    <a:lumMod val="50000"/>
                  </a:schemeClr>
                </a:solidFill>
                <a:latin typeface="+mj-lt"/>
              </a:rPr>
              <a:t> : </a:t>
            </a:r>
            <a:r>
              <a:rPr lang="fr-FR" sz="2300" b="1" dirty="0">
                <a:solidFill>
                  <a:schemeClr val="accent1">
                    <a:lumMod val="50000"/>
                  </a:schemeClr>
                </a:solidFill>
                <a:latin typeface="+mj-lt"/>
              </a:rPr>
              <a:t>Enseignants du second degré public </a:t>
            </a:r>
            <a:r>
              <a:rPr lang="fr-FR" sz="2300" dirty="0">
                <a:solidFill>
                  <a:schemeClr val="accent1">
                    <a:lumMod val="50000"/>
                  </a:schemeClr>
                </a:solidFill>
                <a:latin typeface="+mj-lt"/>
              </a:rPr>
              <a:t>de l’Éducation nationale </a:t>
            </a:r>
            <a:r>
              <a:rPr lang="fr-FR" sz="2300" i="1" dirty="0">
                <a:solidFill>
                  <a:schemeClr val="accent1">
                    <a:lumMod val="50000"/>
                  </a:schemeClr>
                </a:solidFill>
                <a:latin typeface="+mj-lt"/>
              </a:rPr>
              <a:t>– 63 000 candidats -</a:t>
            </a:r>
          </a:p>
          <a:p>
            <a:pPr marL="800100" lvl="1" indent="-342900">
              <a:lnSpc>
                <a:spcPct val="100000"/>
              </a:lnSpc>
              <a:spcBef>
                <a:spcPts val="2400"/>
              </a:spcBef>
              <a:buFont typeface="Wingdings" panose="05000000000000000000" pitchFamily="2" charset="2"/>
              <a:buChar char="Ø"/>
            </a:pPr>
            <a:r>
              <a:rPr lang="fr-FR" sz="2300" i="1" dirty="0">
                <a:solidFill>
                  <a:schemeClr val="accent1">
                    <a:lumMod val="50000"/>
                  </a:schemeClr>
                </a:solidFill>
                <a:latin typeface="+mj-lt"/>
              </a:rPr>
              <a:t>Taux de collecte moyen de 70 % pour IRA, 75 % pour DGFiP, 56 % pour le MEN</a:t>
            </a:r>
          </a:p>
          <a:p>
            <a:pPr marL="342900" indent="-342900">
              <a:lnSpc>
                <a:spcPct val="100000"/>
              </a:lnSpc>
              <a:spcBef>
                <a:spcPts val="4200"/>
              </a:spcBef>
              <a:buFont typeface="Wingdings" panose="05000000000000000000" pitchFamily="2" charset="2"/>
              <a:buChar char="q"/>
            </a:pPr>
            <a:r>
              <a:rPr lang="fr-FR" sz="2300" dirty="0">
                <a:solidFill>
                  <a:srgbClr val="002060"/>
                </a:solidFill>
                <a:latin typeface="+mj-lt"/>
              </a:rPr>
              <a:t>Avis d’opportunité du </a:t>
            </a:r>
            <a:r>
              <a:rPr lang="fr-FR" sz="2300" dirty="0" err="1">
                <a:solidFill>
                  <a:srgbClr val="002060"/>
                </a:solidFill>
                <a:latin typeface="+mj-lt"/>
              </a:rPr>
              <a:t>Cnis</a:t>
            </a:r>
            <a:r>
              <a:rPr lang="fr-FR" sz="2300" dirty="0">
                <a:solidFill>
                  <a:srgbClr val="002060"/>
                </a:solidFill>
                <a:latin typeface="+mj-lt"/>
              </a:rPr>
              <a:t> pour la période 2019-2024</a:t>
            </a:r>
          </a:p>
          <a:p>
            <a:pPr marL="342900" indent="-342900">
              <a:lnSpc>
                <a:spcPct val="120000"/>
              </a:lnSpc>
              <a:spcBef>
                <a:spcPts val="1800"/>
              </a:spcBef>
              <a:buFont typeface="Wingdings" panose="05000000000000000000" pitchFamily="2" charset="2"/>
              <a:buChar char="q"/>
            </a:pPr>
            <a:r>
              <a:rPr lang="fr-FR" sz="2300" dirty="0">
                <a:solidFill>
                  <a:srgbClr val="002060"/>
                </a:solidFill>
                <a:latin typeface="+mj-lt"/>
              </a:rPr>
              <a:t>Avis de conformité et label d’intérêt général et de qualité statistique, avec obligation de répondre, pour les enquêtes 2023 puis 2024</a:t>
            </a:r>
            <a:endParaRPr lang="fr-FR" sz="2300" b="1" dirty="0">
              <a:solidFill>
                <a:srgbClr val="002060"/>
              </a:solidFill>
              <a:latin typeface="+mj-lt"/>
            </a:endParaRPr>
          </a:p>
          <a:p>
            <a:pPr marL="800100" lvl="1" indent="-342900">
              <a:buFont typeface="Arial" panose="020B0604020202020204" pitchFamily="34" charset="0"/>
              <a:buChar char="•"/>
            </a:pPr>
            <a:endParaRPr lang="fr-FR" sz="2300" dirty="0">
              <a:solidFill>
                <a:srgbClr val="002060"/>
              </a:solidFill>
              <a:latin typeface="Section-Medium"/>
            </a:endParaRPr>
          </a:p>
          <a:p>
            <a:pPr lvl="1"/>
            <a:endParaRPr lang="fr-FR" sz="2300" b="1" dirty="0">
              <a:solidFill>
                <a:srgbClr val="002060"/>
              </a:solidFill>
              <a:latin typeface="Section-Medium"/>
            </a:endParaRPr>
          </a:p>
          <a:p>
            <a:pPr lvl="1"/>
            <a:endParaRPr lang="fr-FR" sz="2300" b="1" dirty="0">
              <a:solidFill>
                <a:srgbClr val="002060"/>
              </a:solidFill>
              <a:latin typeface="Section-Medium"/>
            </a:endParaRPr>
          </a:p>
          <a:p>
            <a:pPr lvl="1"/>
            <a:endParaRPr lang="fr-FR" sz="2400" b="1" dirty="0">
              <a:solidFill>
                <a:srgbClr val="002060"/>
              </a:solidFill>
              <a:latin typeface="+mj-lt"/>
              <a:cs typeface="+mn-cs"/>
            </a:endParaRPr>
          </a:p>
          <a:p>
            <a:pPr lvl="1"/>
            <a:endParaRPr lang="fr-FR" sz="2400" b="1" dirty="0">
              <a:solidFill>
                <a:srgbClr val="002060"/>
              </a:solidFill>
              <a:latin typeface="+mj-lt"/>
            </a:endParaRPr>
          </a:p>
          <a:p>
            <a:pPr lvl="1"/>
            <a:endParaRPr lang="fr-FR" sz="2400" b="1" dirty="0">
              <a:solidFill>
                <a:srgbClr val="002060"/>
              </a:solidFill>
              <a:latin typeface="+mj-lt"/>
              <a:cs typeface="+mn-cs"/>
            </a:endParaRPr>
          </a:p>
          <a:p>
            <a:pPr lvl="1"/>
            <a:endParaRPr lang="fr-FR" sz="2400" b="1" dirty="0">
              <a:solidFill>
                <a:srgbClr val="002060"/>
              </a:solidFill>
              <a:latin typeface="+mj-lt"/>
            </a:endParaRPr>
          </a:p>
          <a:p>
            <a:pPr lvl="1"/>
            <a:endParaRPr lang="fr-FR" sz="2400" b="1" dirty="0">
              <a:solidFill>
                <a:srgbClr val="002060"/>
              </a:solidFill>
              <a:latin typeface="+mj-lt"/>
              <a:cs typeface="+mn-cs"/>
            </a:endParaRPr>
          </a:p>
          <a:p>
            <a:pPr marL="342900" indent="-342900">
              <a:buFont typeface="Arial" panose="020B0604020202020204" pitchFamily="34" charset="0"/>
              <a:buChar char="•"/>
            </a:pPr>
            <a:endParaRPr lang="fr-FR" sz="2400" b="1" dirty="0">
              <a:solidFill>
                <a:srgbClr val="002060"/>
              </a:solidFill>
              <a:latin typeface="+mj-lt"/>
              <a:cs typeface="+mn-cs"/>
            </a:endParaRPr>
          </a:p>
          <a:p>
            <a:pPr marL="800100" lvl="1" indent="-342900">
              <a:buFont typeface="Arial" panose="020B0604020202020204" pitchFamily="34" charset="0"/>
              <a:buChar char="•"/>
            </a:pPr>
            <a:endParaRPr lang="fr-FR" sz="2400" dirty="0">
              <a:solidFill>
                <a:srgbClr val="002060"/>
              </a:solidFill>
              <a:latin typeface="+mj-lt"/>
            </a:endParaRPr>
          </a:p>
          <a:p>
            <a:pPr lvl="1"/>
            <a:endParaRPr lang="fr-FR" sz="2400" dirty="0">
              <a:solidFill>
                <a:srgbClr val="002060"/>
              </a:solidFill>
              <a:cs typeface="Section-Medium"/>
            </a:endParaRPr>
          </a:p>
        </p:txBody>
      </p:sp>
    </p:spTree>
    <p:extLst>
      <p:ext uri="{BB962C8B-B14F-4D97-AF65-F5344CB8AC3E}">
        <p14:creationId xmlns:p14="http://schemas.microsoft.com/office/powerpoint/2010/main" val="336705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7"/>
            <a:ext cx="10972800" cy="499803"/>
          </a:xfrm>
        </p:spPr>
        <p:txBody>
          <a:bodyPr>
            <a:normAutofit/>
          </a:bodyPr>
          <a:lstStyle/>
          <a:p>
            <a:pPr algn="ctr"/>
            <a:r>
              <a:rPr lang="fr-FR" sz="2400" b="1" dirty="0"/>
              <a:t>Diffusion et valorisation</a:t>
            </a:r>
          </a:p>
        </p:txBody>
      </p:sp>
      <p:sp>
        <p:nvSpPr>
          <p:cNvPr id="7" name="Espace réservé du texte 6"/>
          <p:cNvSpPr>
            <a:spLocks noGrp="1"/>
          </p:cNvSpPr>
          <p:nvPr>
            <p:ph type="body" sz="half" idx="13"/>
          </p:nvPr>
        </p:nvSpPr>
        <p:spPr>
          <a:xfrm>
            <a:off x="711200" y="1129554"/>
            <a:ext cx="11368011" cy="5118846"/>
          </a:xfrm>
        </p:spPr>
        <p:txBody>
          <a:bodyPr>
            <a:normAutofit fontScale="92500"/>
          </a:bodyPr>
          <a:lstStyle/>
          <a:p>
            <a:pPr marL="342900" indent="-342900">
              <a:lnSpc>
                <a:spcPct val="100000"/>
              </a:lnSpc>
              <a:spcAft>
                <a:spcPts val="1800"/>
              </a:spcAft>
              <a:buFont typeface="Wingdings" panose="05000000000000000000" pitchFamily="2" charset="2"/>
              <a:buChar char="q"/>
            </a:pPr>
            <a:r>
              <a:rPr lang="fr-FR" sz="2400" b="1" dirty="0">
                <a:solidFill>
                  <a:srgbClr val="002060"/>
                </a:solidFill>
                <a:latin typeface="+mj-lt"/>
                <a:cs typeface="+mn-cs"/>
              </a:rPr>
              <a:t>Mise à disposition des données de la Base statistique Concours</a:t>
            </a:r>
            <a:endParaRPr lang="fr-FR" sz="2000" dirty="0">
              <a:solidFill>
                <a:srgbClr val="002060"/>
              </a:solidFill>
              <a:latin typeface="+mj-lt"/>
            </a:endParaRPr>
          </a:p>
          <a:p>
            <a:pPr marL="800100" lvl="1" indent="-342900">
              <a:spcBef>
                <a:spcPts val="600"/>
              </a:spcBef>
              <a:spcAft>
                <a:spcPts val="600"/>
              </a:spcAft>
              <a:buFont typeface="Wingdings" panose="05000000000000000000" pitchFamily="2" charset="2"/>
              <a:buChar char="Ø"/>
            </a:pPr>
            <a:r>
              <a:rPr lang="fr-FR" sz="2000" dirty="0">
                <a:solidFill>
                  <a:srgbClr val="002060"/>
                </a:solidFill>
                <a:latin typeface="+mj-lt"/>
                <a:cs typeface="+mn-cs"/>
              </a:rPr>
              <a:t>V</a:t>
            </a:r>
            <a:r>
              <a:rPr lang="fr-FR" sz="2000" dirty="0">
                <a:solidFill>
                  <a:srgbClr val="002060"/>
                </a:solidFill>
                <a:latin typeface="+mj-lt"/>
              </a:rPr>
              <a:t>ia le centre d’accès sécurisé aux données (CASD)</a:t>
            </a:r>
          </a:p>
          <a:p>
            <a:pPr marL="800100" lvl="1" indent="-342900">
              <a:spcBef>
                <a:spcPts val="600"/>
              </a:spcBef>
              <a:spcAft>
                <a:spcPts val="600"/>
              </a:spcAft>
              <a:buFont typeface="Wingdings" panose="05000000000000000000" pitchFamily="2" charset="2"/>
              <a:buChar char="Ø"/>
            </a:pPr>
            <a:r>
              <a:rPr lang="fr-FR" sz="2000" dirty="0">
                <a:solidFill>
                  <a:srgbClr val="002060"/>
                </a:solidFill>
                <a:latin typeface="+mj-lt"/>
              </a:rPr>
              <a:t>Données « </a:t>
            </a:r>
            <a:r>
              <a:rPr lang="fr-FR" sz="2000" dirty="0" err="1">
                <a:solidFill>
                  <a:srgbClr val="002060"/>
                </a:solidFill>
                <a:latin typeface="+mj-lt"/>
              </a:rPr>
              <a:t>pseudonymisées</a:t>
            </a:r>
            <a:r>
              <a:rPr lang="fr-FR" sz="2000" dirty="0">
                <a:solidFill>
                  <a:srgbClr val="002060"/>
                </a:solidFill>
                <a:latin typeface="+mj-lt"/>
              </a:rPr>
              <a:t> » et documentées </a:t>
            </a:r>
            <a:r>
              <a:rPr lang="fr-FR" sz="1900" i="1" dirty="0">
                <a:solidFill>
                  <a:srgbClr val="002060"/>
                </a:solidFill>
                <a:latin typeface="+mj-lt"/>
              </a:rPr>
              <a:t>(DDI)</a:t>
            </a:r>
          </a:p>
          <a:p>
            <a:pPr marL="800100" lvl="1" indent="-342900">
              <a:spcBef>
                <a:spcPts val="600"/>
              </a:spcBef>
              <a:spcAft>
                <a:spcPts val="600"/>
              </a:spcAft>
              <a:buFont typeface="Wingdings" panose="05000000000000000000" pitchFamily="2" charset="2"/>
              <a:buChar char="Ø"/>
            </a:pPr>
            <a:r>
              <a:rPr lang="fr-FR" sz="2000" dirty="0">
                <a:solidFill>
                  <a:srgbClr val="002060"/>
                </a:solidFill>
                <a:latin typeface="+mj-lt"/>
              </a:rPr>
              <a:t>Données IRA disponibles, données DGFiP au S2 2025, données du second degré de l’Éducation nationale en 2026</a:t>
            </a:r>
          </a:p>
          <a:p>
            <a:pPr marL="800100" lvl="1" indent="-342900">
              <a:buFont typeface="Wingdings" panose="05000000000000000000" pitchFamily="2" charset="2"/>
              <a:buChar char="Ø"/>
            </a:pPr>
            <a:endParaRPr lang="fr-FR" sz="2000" dirty="0">
              <a:solidFill>
                <a:srgbClr val="002060"/>
              </a:solidFill>
              <a:latin typeface="+mj-lt"/>
            </a:endParaRPr>
          </a:p>
          <a:p>
            <a:pPr marL="342900" indent="-342900">
              <a:lnSpc>
                <a:spcPct val="100000"/>
              </a:lnSpc>
              <a:spcAft>
                <a:spcPts val="1200"/>
              </a:spcAft>
              <a:buFont typeface="Wingdings" panose="05000000000000000000" pitchFamily="2" charset="2"/>
              <a:buChar char="q"/>
            </a:pPr>
            <a:r>
              <a:rPr lang="fr-FR" sz="2400" b="1" dirty="0">
                <a:solidFill>
                  <a:srgbClr val="002060"/>
                </a:solidFill>
                <a:latin typeface="+mj-lt"/>
              </a:rPr>
              <a:t>Valorisation sous forme d’études</a:t>
            </a:r>
            <a:endParaRPr lang="fr-FR" sz="2000" dirty="0">
              <a:solidFill>
                <a:srgbClr val="002060"/>
              </a:solidFill>
              <a:latin typeface="+mj-lt"/>
            </a:endParaRPr>
          </a:p>
          <a:p>
            <a:pPr marL="800100" lvl="1" indent="-342900">
              <a:lnSpc>
                <a:spcPct val="100000"/>
              </a:lnSpc>
              <a:spcBef>
                <a:spcPts val="600"/>
              </a:spcBef>
              <a:spcAft>
                <a:spcPts val="600"/>
              </a:spcAft>
              <a:buFont typeface="Wingdings" panose="05000000000000000000" pitchFamily="2" charset="2"/>
              <a:buChar char="Ø"/>
            </a:pPr>
            <a:r>
              <a:rPr lang="fr-FR" sz="1900" i="1" dirty="0">
                <a:solidFill>
                  <a:schemeClr val="accent5">
                    <a:lumMod val="75000"/>
                  </a:schemeClr>
                </a:solidFill>
                <a:latin typeface="+mj-lt"/>
                <a:hlinkClick r:id="rId2">
                  <a:extLst>
                    <a:ext uri="{A12FA001-AC4F-418D-AE19-62706E023703}">
                      <ahyp:hlinkClr xmlns:ahyp="http://schemas.microsoft.com/office/drawing/2018/hyperlinkcolor" val="tx"/>
                    </a:ext>
                  </a:extLst>
                </a:hlinkClick>
              </a:rPr>
              <a:t>La réussite au concours externe des IRA selon le profil des candidats</a:t>
            </a:r>
            <a:r>
              <a:rPr lang="fr-FR" sz="1900" i="1" dirty="0">
                <a:solidFill>
                  <a:schemeClr val="accent5">
                    <a:lumMod val="75000"/>
                  </a:schemeClr>
                </a:solidFill>
                <a:latin typeface="+mj-lt"/>
              </a:rPr>
              <a:t> (juillet 2024)</a:t>
            </a:r>
          </a:p>
          <a:p>
            <a:pPr marL="800100" lvl="1" indent="-342900">
              <a:lnSpc>
                <a:spcPct val="100000"/>
              </a:lnSpc>
              <a:spcBef>
                <a:spcPts val="600"/>
              </a:spcBef>
              <a:spcAft>
                <a:spcPts val="600"/>
              </a:spcAft>
              <a:buFont typeface="Wingdings" panose="05000000000000000000" pitchFamily="2" charset="2"/>
              <a:buChar char="Ø"/>
            </a:pPr>
            <a:r>
              <a:rPr lang="fr-FR" sz="1900" i="1" dirty="0">
                <a:solidFill>
                  <a:schemeClr val="accent5">
                    <a:lumMod val="75000"/>
                  </a:schemeClr>
                </a:solidFill>
                <a:latin typeface="+mj-lt"/>
                <a:hlinkClick r:id="rId3">
                  <a:extLst>
                    <a:ext uri="{A12FA001-AC4F-418D-AE19-62706E023703}">
                      <ahyp:hlinkClr xmlns:ahyp="http://schemas.microsoft.com/office/drawing/2018/hyperlinkcolor" val="tx"/>
                    </a:ext>
                  </a:extLst>
                </a:hlinkClick>
              </a:rPr>
              <a:t>La réussite au concours commun C externe de la branche administrative des ministères économiques et financiers selon le profil des candidats</a:t>
            </a:r>
            <a:r>
              <a:rPr lang="fr-FR" sz="1900" i="1" dirty="0">
                <a:solidFill>
                  <a:schemeClr val="accent5">
                    <a:lumMod val="75000"/>
                  </a:schemeClr>
                </a:solidFill>
                <a:latin typeface="+mj-lt"/>
              </a:rPr>
              <a:t> (février 2025)</a:t>
            </a:r>
          </a:p>
          <a:p>
            <a:pPr marL="800100" lvl="1" indent="-342900">
              <a:lnSpc>
                <a:spcPct val="100000"/>
              </a:lnSpc>
              <a:spcBef>
                <a:spcPts val="600"/>
              </a:spcBef>
              <a:spcAft>
                <a:spcPts val="600"/>
              </a:spcAft>
              <a:buFont typeface="Wingdings" panose="05000000000000000000" pitchFamily="2" charset="2"/>
              <a:buChar char="Ø"/>
            </a:pPr>
            <a:r>
              <a:rPr lang="fr-FR" sz="1900" dirty="0">
                <a:solidFill>
                  <a:srgbClr val="002060"/>
                </a:solidFill>
                <a:latin typeface="+mj-lt"/>
              </a:rPr>
              <a:t>Agrégation du second degré </a:t>
            </a:r>
            <a:r>
              <a:rPr lang="fr-FR" sz="1900" i="1" dirty="0">
                <a:solidFill>
                  <a:srgbClr val="002060"/>
                </a:solidFill>
                <a:latin typeface="+mj-lt"/>
              </a:rPr>
              <a:t>&gt; en cours de rédaction</a:t>
            </a:r>
          </a:p>
          <a:p>
            <a:pPr marL="800100" lvl="1" indent="-342900">
              <a:lnSpc>
                <a:spcPct val="100000"/>
              </a:lnSpc>
              <a:spcBef>
                <a:spcPts val="600"/>
              </a:spcBef>
              <a:spcAft>
                <a:spcPts val="600"/>
              </a:spcAft>
              <a:buFont typeface="Wingdings" panose="05000000000000000000" pitchFamily="2" charset="2"/>
              <a:buChar char="Ø"/>
            </a:pPr>
            <a:r>
              <a:rPr lang="fr-FR" sz="1900" dirty="0">
                <a:solidFill>
                  <a:srgbClr val="002060"/>
                </a:solidFill>
                <a:latin typeface="+mj-lt"/>
              </a:rPr>
              <a:t>Capes et autres concours de l’enseignement du second degré public</a:t>
            </a:r>
            <a:r>
              <a:rPr lang="fr-FR" sz="1900" i="1" dirty="0">
                <a:solidFill>
                  <a:srgbClr val="002060"/>
                </a:solidFill>
                <a:latin typeface="+mj-lt"/>
              </a:rPr>
              <a:t> &gt; S2 2025, en collaboration avec la Depp</a:t>
            </a:r>
            <a:endParaRPr lang="fr-FR" sz="1900" i="1" dirty="0">
              <a:solidFill>
                <a:srgbClr val="7030A0"/>
              </a:solidFill>
              <a:latin typeface="+mj-lt"/>
            </a:endParaRPr>
          </a:p>
          <a:p>
            <a:endParaRPr lang="fr-FR" sz="2400" b="1" dirty="0">
              <a:solidFill>
                <a:srgbClr val="002060"/>
              </a:solidFill>
              <a:latin typeface="+mj-lt"/>
              <a:cs typeface="+mn-cs"/>
            </a:endParaRPr>
          </a:p>
          <a:p>
            <a:pPr lvl="2"/>
            <a:endParaRPr lang="fr-FR" sz="2200" dirty="0">
              <a:solidFill>
                <a:srgbClr val="002060"/>
              </a:solidFill>
              <a:latin typeface="+mj-lt"/>
            </a:endParaRPr>
          </a:p>
          <a:p>
            <a:pPr lvl="2"/>
            <a:endParaRPr lang="fr-FR" sz="2200" dirty="0">
              <a:solidFill>
                <a:srgbClr val="002060"/>
              </a:solidFill>
              <a:latin typeface="+mj-lt"/>
            </a:endParaRPr>
          </a:p>
          <a:p>
            <a:endParaRPr lang="fr-FR" sz="2000" dirty="0">
              <a:solidFill>
                <a:srgbClr val="002060"/>
              </a:solidFill>
            </a:endParaRPr>
          </a:p>
          <a:p>
            <a:pPr lvl="1"/>
            <a:endParaRPr lang="fr-FR" sz="2400" b="1" dirty="0">
              <a:solidFill>
                <a:srgbClr val="002060"/>
              </a:solidFill>
              <a:latin typeface="+mj-lt"/>
            </a:endParaRPr>
          </a:p>
          <a:p>
            <a:pPr marL="800100" lvl="1" indent="-342900">
              <a:buFont typeface="Arial" panose="020B0604020202020204" pitchFamily="34" charset="0"/>
              <a:buChar char="•"/>
            </a:pPr>
            <a:endParaRPr lang="fr-FR" sz="2400" dirty="0">
              <a:solidFill>
                <a:srgbClr val="002060"/>
              </a:solidFill>
              <a:latin typeface="+mj-lt"/>
            </a:endParaRPr>
          </a:p>
          <a:p>
            <a:pPr lvl="1"/>
            <a:endParaRPr lang="fr-FR" sz="2400" b="1" dirty="0">
              <a:solidFill>
                <a:srgbClr val="002060"/>
              </a:solidFill>
              <a:latin typeface="+mj-lt"/>
              <a:cs typeface="+mn-cs"/>
            </a:endParaRPr>
          </a:p>
          <a:p>
            <a:pPr lvl="1"/>
            <a:endParaRPr lang="fr-FR" sz="2400" b="1" dirty="0">
              <a:solidFill>
                <a:srgbClr val="002060"/>
              </a:solidFill>
              <a:latin typeface="+mj-lt"/>
            </a:endParaRPr>
          </a:p>
          <a:p>
            <a:pPr lvl="1"/>
            <a:endParaRPr lang="fr-FR" sz="2400" b="1" dirty="0">
              <a:solidFill>
                <a:srgbClr val="002060"/>
              </a:solidFill>
              <a:latin typeface="+mj-lt"/>
              <a:cs typeface="+mn-cs"/>
            </a:endParaRPr>
          </a:p>
          <a:p>
            <a:pPr lvl="1"/>
            <a:endParaRPr lang="fr-FR" sz="2400" b="1" dirty="0">
              <a:solidFill>
                <a:srgbClr val="002060"/>
              </a:solidFill>
              <a:latin typeface="+mj-lt"/>
            </a:endParaRPr>
          </a:p>
          <a:p>
            <a:pPr lvl="1"/>
            <a:endParaRPr lang="fr-FR" sz="2400" b="1" dirty="0">
              <a:solidFill>
                <a:srgbClr val="002060"/>
              </a:solidFill>
              <a:latin typeface="+mj-lt"/>
              <a:cs typeface="+mn-cs"/>
            </a:endParaRPr>
          </a:p>
          <a:p>
            <a:pPr lvl="1"/>
            <a:endParaRPr lang="fr-FR" sz="2400" b="1" dirty="0">
              <a:solidFill>
                <a:srgbClr val="002060"/>
              </a:solidFill>
              <a:latin typeface="+mj-lt"/>
            </a:endParaRPr>
          </a:p>
          <a:p>
            <a:pPr lvl="1"/>
            <a:endParaRPr lang="fr-FR" sz="2400" b="1" dirty="0">
              <a:solidFill>
                <a:srgbClr val="002060"/>
              </a:solidFill>
              <a:latin typeface="+mj-lt"/>
              <a:cs typeface="+mn-cs"/>
            </a:endParaRPr>
          </a:p>
          <a:p>
            <a:pPr marL="342900" indent="-342900">
              <a:buFont typeface="Arial" panose="020B0604020202020204" pitchFamily="34" charset="0"/>
              <a:buChar char="•"/>
            </a:pPr>
            <a:endParaRPr lang="fr-FR" sz="2400" b="1" dirty="0">
              <a:solidFill>
                <a:srgbClr val="002060"/>
              </a:solidFill>
              <a:latin typeface="+mj-lt"/>
              <a:cs typeface="+mn-cs"/>
            </a:endParaRPr>
          </a:p>
          <a:p>
            <a:pPr marL="800100" lvl="1" indent="-342900">
              <a:buFont typeface="Arial" panose="020B0604020202020204" pitchFamily="34" charset="0"/>
              <a:buChar char="•"/>
            </a:pPr>
            <a:endParaRPr lang="fr-FR" sz="2400" dirty="0">
              <a:solidFill>
                <a:srgbClr val="002060"/>
              </a:solidFill>
              <a:latin typeface="+mj-lt"/>
            </a:endParaRPr>
          </a:p>
          <a:p>
            <a:pPr lvl="1"/>
            <a:endParaRPr lang="fr-FR" sz="2400" dirty="0">
              <a:solidFill>
                <a:srgbClr val="002060"/>
              </a:solidFill>
              <a:cs typeface="Section-Medium"/>
            </a:endParaRPr>
          </a:p>
        </p:txBody>
      </p:sp>
    </p:spTree>
    <p:extLst>
      <p:ext uri="{BB962C8B-B14F-4D97-AF65-F5344CB8AC3E}">
        <p14:creationId xmlns:p14="http://schemas.microsoft.com/office/powerpoint/2010/main" val="2851431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7"/>
            <a:ext cx="10972800" cy="755673"/>
          </a:xfrm>
        </p:spPr>
        <p:txBody>
          <a:bodyPr>
            <a:normAutofit/>
          </a:bodyPr>
          <a:lstStyle/>
          <a:p>
            <a:pPr algn="ctr"/>
            <a:r>
              <a:rPr lang="fr-FR" sz="2400" b="1" dirty="0"/>
              <a:t>Pistes d’évolution pour le nouveau cycle</a:t>
            </a:r>
          </a:p>
        </p:txBody>
      </p:sp>
      <p:sp>
        <p:nvSpPr>
          <p:cNvPr id="7" name="Espace réservé du texte 6"/>
          <p:cNvSpPr>
            <a:spLocks noGrp="1"/>
          </p:cNvSpPr>
          <p:nvPr>
            <p:ph type="body" sz="half" idx="13"/>
          </p:nvPr>
        </p:nvSpPr>
        <p:spPr>
          <a:xfrm>
            <a:off x="934688" y="1225485"/>
            <a:ext cx="10560626" cy="4779389"/>
          </a:xfrm>
        </p:spPr>
        <p:txBody>
          <a:bodyPr>
            <a:normAutofit fontScale="32500" lnSpcReduction="20000"/>
          </a:bodyPr>
          <a:lstStyle/>
          <a:p>
            <a:pPr>
              <a:lnSpc>
                <a:spcPct val="100000"/>
              </a:lnSpc>
              <a:spcBef>
                <a:spcPts val="1200"/>
              </a:spcBef>
            </a:pPr>
            <a:endParaRPr lang="fr-FR" sz="2400" b="1" dirty="0">
              <a:solidFill>
                <a:schemeClr val="accent1">
                  <a:lumMod val="50000"/>
                </a:schemeClr>
              </a:solidFill>
              <a:latin typeface="+mj-lt"/>
            </a:endParaRPr>
          </a:p>
          <a:p>
            <a:pPr marL="342900" indent="-342900">
              <a:lnSpc>
                <a:spcPct val="120000"/>
              </a:lnSpc>
              <a:spcBef>
                <a:spcPts val="1200"/>
              </a:spcBef>
              <a:buFont typeface="Wingdings" panose="05000000000000000000" pitchFamily="2" charset="2"/>
              <a:buChar char="q"/>
            </a:pPr>
            <a:r>
              <a:rPr lang="fr-FR" sz="6200" b="1" dirty="0">
                <a:solidFill>
                  <a:schemeClr val="accent1">
                    <a:lumMod val="50000"/>
                  </a:schemeClr>
                </a:solidFill>
                <a:latin typeface="+mj-lt"/>
              </a:rPr>
              <a:t>Élargissement à la fonction publique territoriale (FPT) et hospitalière (FPH) </a:t>
            </a:r>
          </a:p>
          <a:p>
            <a:pPr marL="342900" indent="-342900">
              <a:lnSpc>
                <a:spcPct val="120000"/>
              </a:lnSpc>
              <a:spcBef>
                <a:spcPts val="1800"/>
              </a:spcBef>
              <a:buFont typeface="Wingdings" panose="05000000000000000000" pitchFamily="2" charset="2"/>
              <a:buChar char="q"/>
            </a:pPr>
            <a:r>
              <a:rPr lang="fr-FR" sz="6200" b="1" dirty="0">
                <a:solidFill>
                  <a:schemeClr val="accent1">
                    <a:lumMod val="50000"/>
                  </a:schemeClr>
                </a:solidFill>
                <a:latin typeface="+mj-lt"/>
              </a:rPr>
              <a:t>Meilleure visibilité sur les concours interrogés au cours du cycle (2026-2030)</a:t>
            </a:r>
          </a:p>
          <a:p>
            <a:pPr marL="1485900" lvl="2" indent="-571500">
              <a:lnSpc>
                <a:spcPct val="120000"/>
              </a:lnSpc>
              <a:spcBef>
                <a:spcPts val="1200"/>
              </a:spcBef>
              <a:buFont typeface="Wingdings" panose="05000000000000000000" pitchFamily="2" charset="2"/>
              <a:buChar char="Ø"/>
            </a:pPr>
            <a:r>
              <a:rPr lang="fr-FR" sz="5600" i="1" dirty="0">
                <a:solidFill>
                  <a:schemeClr val="accent1">
                    <a:lumMod val="50000"/>
                  </a:schemeClr>
                </a:solidFill>
                <a:latin typeface="+mj-lt"/>
              </a:rPr>
              <a:t>Des réunions très en amont avec les AOR</a:t>
            </a:r>
          </a:p>
          <a:p>
            <a:pPr marL="342900" indent="-342900">
              <a:lnSpc>
                <a:spcPct val="120000"/>
              </a:lnSpc>
              <a:spcBef>
                <a:spcPts val="2400"/>
              </a:spcBef>
              <a:buFont typeface="Wingdings" panose="05000000000000000000" pitchFamily="2" charset="2"/>
              <a:buChar char="q"/>
            </a:pPr>
            <a:r>
              <a:rPr lang="fr-FR" sz="6200" b="1" dirty="0">
                <a:solidFill>
                  <a:schemeClr val="accent1">
                    <a:lumMod val="50000"/>
                  </a:schemeClr>
                </a:solidFill>
                <a:latin typeface="+mj-lt"/>
              </a:rPr>
              <a:t>Stabilité du protocole et du questionnaire, avec quelques évolutions à la marge :</a:t>
            </a:r>
          </a:p>
          <a:p>
            <a:pPr marL="1485900" lvl="2" indent="-571500">
              <a:lnSpc>
                <a:spcPct val="120000"/>
              </a:lnSpc>
              <a:spcBef>
                <a:spcPts val="1200"/>
              </a:spcBef>
              <a:buFont typeface="Wingdings" panose="05000000000000000000" pitchFamily="2" charset="2"/>
              <a:buChar char="Ø"/>
            </a:pPr>
            <a:r>
              <a:rPr lang="fr-FR" sz="5600" b="1" dirty="0">
                <a:solidFill>
                  <a:schemeClr val="accent1">
                    <a:lumMod val="50000"/>
                  </a:schemeClr>
                </a:solidFill>
                <a:latin typeface="+mj-lt"/>
              </a:rPr>
              <a:t>Changement de nom </a:t>
            </a:r>
            <a:r>
              <a:rPr lang="fr-FR" sz="5600" dirty="0">
                <a:solidFill>
                  <a:schemeClr val="accent1">
                    <a:lumMod val="50000"/>
                  </a:schemeClr>
                </a:solidFill>
                <a:latin typeface="+mj-lt"/>
              </a:rPr>
              <a:t>: </a:t>
            </a:r>
            <a:br>
              <a:rPr lang="fr-FR" sz="1600" dirty="0">
                <a:solidFill>
                  <a:schemeClr val="accent1">
                    <a:lumMod val="50000"/>
                  </a:schemeClr>
                </a:solidFill>
                <a:latin typeface="+mj-lt"/>
              </a:rPr>
            </a:br>
            <a:r>
              <a:rPr lang="fr-FR" sz="1600" dirty="0">
                <a:solidFill>
                  <a:schemeClr val="accent1">
                    <a:lumMod val="50000"/>
                  </a:schemeClr>
                </a:solidFill>
                <a:latin typeface="+mj-lt"/>
              </a:rPr>
              <a:t>	</a:t>
            </a:r>
            <a:r>
              <a:rPr lang="fr-FR" sz="4900" dirty="0">
                <a:solidFill>
                  <a:schemeClr val="accent1">
                    <a:lumMod val="50000"/>
                  </a:schemeClr>
                </a:solidFill>
                <a:latin typeface="+mj-lt"/>
              </a:rPr>
              <a:t>&gt; « </a:t>
            </a:r>
            <a:r>
              <a:rPr lang="fr-FR" sz="4900" i="1" dirty="0">
                <a:solidFill>
                  <a:schemeClr val="accent1">
                    <a:lumMod val="50000"/>
                  </a:schemeClr>
                </a:solidFill>
                <a:latin typeface="+mj-lt"/>
              </a:rPr>
              <a:t>Enquête sur les personnes candidates aux concours de la fonction publique »</a:t>
            </a:r>
          </a:p>
          <a:p>
            <a:pPr marL="1485900" lvl="2" indent="-571500">
              <a:lnSpc>
                <a:spcPct val="120000"/>
              </a:lnSpc>
              <a:spcBef>
                <a:spcPts val="1200"/>
              </a:spcBef>
              <a:buFont typeface="Wingdings" panose="05000000000000000000" pitchFamily="2" charset="2"/>
              <a:buChar char="Ø"/>
            </a:pPr>
            <a:r>
              <a:rPr lang="fr-FR" sz="5600" b="1" dirty="0">
                <a:solidFill>
                  <a:schemeClr val="accent1">
                    <a:lumMod val="50000"/>
                  </a:schemeClr>
                </a:solidFill>
                <a:latin typeface="+mj-lt"/>
              </a:rPr>
              <a:t>Possibilité de réaliser des post-enquêtes</a:t>
            </a:r>
            <a:r>
              <a:rPr lang="fr-FR" sz="5600" i="1" dirty="0">
                <a:solidFill>
                  <a:schemeClr val="accent1">
                    <a:lumMod val="50000"/>
                  </a:schemeClr>
                </a:solidFill>
                <a:latin typeface="+mj-lt"/>
              </a:rPr>
              <a:t> (avec accord préalable de l’AOR)</a:t>
            </a:r>
            <a:endParaRPr lang="fr-FR" sz="5600" b="1" dirty="0">
              <a:solidFill>
                <a:schemeClr val="accent1">
                  <a:lumMod val="50000"/>
                </a:schemeClr>
              </a:solidFill>
              <a:latin typeface="+mj-lt"/>
            </a:endParaRPr>
          </a:p>
          <a:p>
            <a:pPr marL="1485900" lvl="2" indent="-571500">
              <a:lnSpc>
                <a:spcPct val="120000"/>
              </a:lnSpc>
              <a:spcBef>
                <a:spcPts val="1800"/>
              </a:spcBef>
              <a:buFont typeface="Wingdings" panose="05000000000000000000" pitchFamily="2" charset="2"/>
              <a:buChar char="Ø"/>
            </a:pPr>
            <a:r>
              <a:rPr lang="fr-FR" sz="5600" b="1" dirty="0">
                <a:solidFill>
                  <a:schemeClr val="accent1">
                    <a:lumMod val="50000"/>
                  </a:schemeClr>
                </a:solidFill>
                <a:latin typeface="+mj-lt"/>
              </a:rPr>
              <a:t>Faciliter l’accès aux données pour les chercheurs (hors CASD)</a:t>
            </a:r>
            <a:br>
              <a:rPr lang="fr-FR" sz="5600" b="1" dirty="0">
                <a:solidFill>
                  <a:schemeClr val="accent1">
                    <a:lumMod val="50000"/>
                  </a:schemeClr>
                </a:solidFill>
                <a:latin typeface="+mj-lt"/>
              </a:rPr>
            </a:br>
            <a:r>
              <a:rPr lang="fr-FR" sz="4900" b="1" dirty="0">
                <a:solidFill>
                  <a:schemeClr val="accent1">
                    <a:lumMod val="50000"/>
                  </a:schemeClr>
                </a:solidFill>
                <a:latin typeface="+mj-lt"/>
              </a:rPr>
              <a:t>	</a:t>
            </a:r>
            <a:r>
              <a:rPr lang="fr-FR" sz="4900" dirty="0">
                <a:solidFill>
                  <a:schemeClr val="accent1">
                    <a:lumMod val="50000"/>
                  </a:schemeClr>
                </a:solidFill>
                <a:latin typeface="+mj-lt"/>
              </a:rPr>
              <a:t>&gt;</a:t>
            </a:r>
            <a:r>
              <a:rPr lang="fr-FR" sz="4900" b="1" dirty="0">
                <a:solidFill>
                  <a:schemeClr val="accent1">
                    <a:lumMod val="50000"/>
                  </a:schemeClr>
                </a:solidFill>
                <a:latin typeface="+mj-lt"/>
              </a:rPr>
              <a:t> </a:t>
            </a:r>
            <a:r>
              <a:rPr lang="fr-FR" sz="4900" dirty="0">
                <a:solidFill>
                  <a:schemeClr val="accent1">
                    <a:lumMod val="50000"/>
                  </a:schemeClr>
                </a:solidFill>
                <a:latin typeface="+mj-lt"/>
              </a:rPr>
              <a:t>e</a:t>
            </a:r>
            <a:r>
              <a:rPr lang="fr-FR" sz="4900" i="1" dirty="0">
                <a:solidFill>
                  <a:schemeClr val="accent1">
                    <a:lumMod val="50000"/>
                  </a:schemeClr>
                </a:solidFill>
                <a:latin typeface="+mj-lt"/>
              </a:rPr>
              <a:t>xplorer la possibilité de créer des fichiers FPR</a:t>
            </a:r>
          </a:p>
          <a:p>
            <a:pPr marL="1485900" lvl="2" indent="-571500">
              <a:lnSpc>
                <a:spcPct val="120000"/>
              </a:lnSpc>
              <a:spcBef>
                <a:spcPts val="1200"/>
              </a:spcBef>
              <a:buFont typeface="Wingdings" panose="05000000000000000000" pitchFamily="2" charset="2"/>
              <a:buChar char="Ø"/>
            </a:pPr>
            <a:r>
              <a:rPr lang="fr-FR" sz="5600" b="1" dirty="0">
                <a:solidFill>
                  <a:schemeClr val="accent1">
                    <a:lumMod val="50000"/>
                  </a:schemeClr>
                </a:solidFill>
                <a:latin typeface="+mj-lt"/>
              </a:rPr>
              <a:t>Évolutions à la marge du questionnaire </a:t>
            </a:r>
            <a:br>
              <a:rPr lang="fr-FR" sz="5600" b="1" dirty="0">
                <a:solidFill>
                  <a:schemeClr val="accent1">
                    <a:lumMod val="50000"/>
                  </a:schemeClr>
                </a:solidFill>
                <a:latin typeface="+mj-lt"/>
              </a:rPr>
            </a:br>
            <a:r>
              <a:rPr lang="fr-FR" sz="4900" b="1" dirty="0">
                <a:solidFill>
                  <a:schemeClr val="accent1">
                    <a:lumMod val="50000"/>
                  </a:schemeClr>
                </a:solidFill>
                <a:latin typeface="+mj-lt"/>
              </a:rPr>
              <a:t>	</a:t>
            </a:r>
            <a:r>
              <a:rPr lang="fr-FR" sz="4900" i="1" dirty="0">
                <a:solidFill>
                  <a:schemeClr val="accent1">
                    <a:lumMod val="50000"/>
                  </a:schemeClr>
                </a:solidFill>
                <a:latin typeface="+mj-lt"/>
              </a:rPr>
              <a:t>&gt; examen en comité d’exploitation ; finalisation d’ici septembre</a:t>
            </a:r>
            <a:endParaRPr lang="fr-FR" sz="4900" b="1" dirty="0">
              <a:solidFill>
                <a:srgbClr val="002060"/>
              </a:solidFill>
              <a:latin typeface="+mj-lt"/>
              <a:cs typeface="Section-Medium"/>
            </a:endParaRPr>
          </a:p>
        </p:txBody>
      </p:sp>
    </p:spTree>
    <p:extLst>
      <p:ext uri="{BB962C8B-B14F-4D97-AF65-F5344CB8AC3E}">
        <p14:creationId xmlns:p14="http://schemas.microsoft.com/office/powerpoint/2010/main" val="320393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7"/>
            <a:ext cx="10972800" cy="755673"/>
          </a:xfrm>
        </p:spPr>
        <p:txBody>
          <a:bodyPr>
            <a:normAutofit/>
          </a:bodyPr>
          <a:lstStyle/>
          <a:p>
            <a:pPr algn="ctr"/>
            <a:r>
              <a:rPr lang="fr-FR" sz="2400" b="1" dirty="0"/>
              <a:t>Ciblage des prochaines enquêtes et calendrier prévisionnel</a:t>
            </a:r>
          </a:p>
        </p:txBody>
      </p:sp>
      <p:sp>
        <p:nvSpPr>
          <p:cNvPr id="7" name="Espace réservé du texte 6"/>
          <p:cNvSpPr>
            <a:spLocks noGrp="1"/>
          </p:cNvSpPr>
          <p:nvPr>
            <p:ph type="body" sz="half" idx="13"/>
          </p:nvPr>
        </p:nvSpPr>
        <p:spPr>
          <a:xfrm>
            <a:off x="934688" y="1168923"/>
            <a:ext cx="10560626" cy="5204983"/>
          </a:xfrm>
        </p:spPr>
        <p:txBody>
          <a:bodyPr>
            <a:normAutofit fontScale="92500" lnSpcReduction="20000"/>
          </a:bodyPr>
          <a:lstStyle/>
          <a:p>
            <a:pPr>
              <a:lnSpc>
                <a:spcPct val="100000"/>
              </a:lnSpc>
              <a:spcAft>
                <a:spcPts val="600"/>
              </a:spcAft>
            </a:pPr>
            <a:r>
              <a:rPr lang="fr-FR" sz="2400" b="1" dirty="0">
                <a:solidFill>
                  <a:schemeClr val="accent1">
                    <a:lumMod val="50000"/>
                  </a:schemeClr>
                </a:solidFill>
                <a:latin typeface="+mj-lt"/>
              </a:rPr>
              <a:t>Population enquêtée :</a:t>
            </a:r>
          </a:p>
          <a:p>
            <a:pPr marL="800100" lvl="1" indent="-342900">
              <a:lnSpc>
                <a:spcPct val="100000"/>
              </a:lnSpc>
              <a:spcBef>
                <a:spcPts val="1800"/>
              </a:spcBef>
              <a:spcAft>
                <a:spcPts val="600"/>
              </a:spcAft>
              <a:buFont typeface="Wingdings" panose="05000000000000000000" pitchFamily="2" charset="2"/>
              <a:buChar char="q"/>
            </a:pPr>
            <a:r>
              <a:rPr lang="fr-FR" sz="2400" b="1" dirty="0">
                <a:solidFill>
                  <a:schemeClr val="accent1">
                    <a:lumMod val="50000"/>
                  </a:schemeClr>
                </a:solidFill>
                <a:latin typeface="+mj-lt"/>
              </a:rPr>
              <a:t>Candidats inscrits à des concours </a:t>
            </a:r>
            <a:r>
              <a:rPr lang="fr-FR" sz="2400" b="1" u="sng" dirty="0">
                <a:solidFill>
                  <a:schemeClr val="accent1">
                    <a:lumMod val="50000"/>
                  </a:schemeClr>
                </a:solidFill>
                <a:latin typeface="+mj-lt"/>
              </a:rPr>
              <a:t>ciblés</a:t>
            </a:r>
          </a:p>
          <a:p>
            <a:pPr marL="1371600" lvl="2" indent="-457200">
              <a:lnSpc>
                <a:spcPct val="110000"/>
              </a:lnSpc>
              <a:buFont typeface="Arial" panose="020B0604020202020204" pitchFamily="34" charset="0"/>
              <a:buChar char="•"/>
            </a:pPr>
            <a:r>
              <a:rPr lang="fr-FR" sz="2000" dirty="0">
                <a:solidFill>
                  <a:schemeClr val="accent1">
                    <a:lumMod val="50000"/>
                  </a:schemeClr>
                </a:solidFill>
                <a:latin typeface="+mj-lt"/>
              </a:rPr>
              <a:t>Aujourd’hui dans la BAC : taux de couverture FPE de 55 %, FPT de 80 %, APHP</a:t>
            </a:r>
            <a:r>
              <a:rPr lang="fr-FR" sz="2000" b="1" dirty="0">
                <a:solidFill>
                  <a:schemeClr val="accent1">
                    <a:lumMod val="50000"/>
                  </a:schemeClr>
                </a:solidFill>
                <a:latin typeface="+mj-lt"/>
              </a:rPr>
              <a:t> </a:t>
            </a:r>
          </a:p>
          <a:p>
            <a:pPr marL="1371600" lvl="2" indent="-457200">
              <a:lnSpc>
                <a:spcPct val="110000"/>
              </a:lnSpc>
              <a:buFont typeface="Arial" panose="020B0604020202020204" pitchFamily="34" charset="0"/>
              <a:buChar char="•"/>
            </a:pPr>
            <a:r>
              <a:rPr lang="fr-FR" sz="2000" dirty="0">
                <a:solidFill>
                  <a:schemeClr val="accent1">
                    <a:lumMod val="50000"/>
                  </a:schemeClr>
                </a:solidFill>
                <a:latin typeface="+mj-lt"/>
              </a:rPr>
              <a:t>Augmenter le taux de couverture de la BAC et étendre le champ des enquêtes</a:t>
            </a:r>
          </a:p>
          <a:p>
            <a:pPr marL="800100" lvl="1" indent="-342900">
              <a:lnSpc>
                <a:spcPct val="100000"/>
              </a:lnSpc>
              <a:spcBef>
                <a:spcPts val="2400"/>
              </a:spcBef>
              <a:spcAft>
                <a:spcPts val="600"/>
              </a:spcAft>
              <a:buFont typeface="Wingdings" panose="05000000000000000000" pitchFamily="2" charset="2"/>
              <a:buChar char="q"/>
            </a:pPr>
            <a:r>
              <a:rPr lang="fr-FR" sz="2400" b="1" dirty="0">
                <a:solidFill>
                  <a:schemeClr val="accent1">
                    <a:lumMod val="50000"/>
                  </a:schemeClr>
                </a:solidFill>
                <a:latin typeface="+mj-lt"/>
              </a:rPr>
              <a:t>Répartition à construire sur les 5 ans </a:t>
            </a:r>
            <a:r>
              <a:rPr lang="fr-FR" sz="2400" dirty="0">
                <a:solidFill>
                  <a:schemeClr val="accent1">
                    <a:lumMod val="50000"/>
                  </a:schemeClr>
                </a:solidFill>
                <a:latin typeface="+mj-lt"/>
              </a:rPr>
              <a:t>(en moyenne un corps enquêté par an) :</a:t>
            </a:r>
            <a:endParaRPr lang="fr-FR" sz="2400" b="1" dirty="0">
              <a:solidFill>
                <a:schemeClr val="accent1">
                  <a:lumMod val="50000"/>
                </a:schemeClr>
              </a:solidFill>
              <a:latin typeface="+mj-lt"/>
            </a:endParaRPr>
          </a:p>
          <a:p>
            <a:pPr marL="1257300" lvl="2" indent="-342900">
              <a:lnSpc>
                <a:spcPct val="120000"/>
              </a:lnSpc>
              <a:spcBef>
                <a:spcPts val="600"/>
              </a:spcBef>
              <a:buFont typeface="Arial" panose="020B0604020202020204" pitchFamily="34" charset="0"/>
              <a:buChar char="•"/>
            </a:pPr>
            <a:r>
              <a:rPr lang="fr-FR" sz="1900" b="1" dirty="0">
                <a:solidFill>
                  <a:schemeClr val="tx2">
                    <a:lumMod val="40000"/>
                    <a:lumOff val="60000"/>
                  </a:schemeClr>
                </a:solidFill>
                <a:latin typeface="+mj-lt"/>
              </a:rPr>
              <a:t>2023</a:t>
            </a:r>
            <a:r>
              <a:rPr lang="fr-FR" sz="1900" dirty="0">
                <a:solidFill>
                  <a:schemeClr val="tx2">
                    <a:lumMod val="40000"/>
                    <a:lumOff val="60000"/>
                  </a:schemeClr>
                </a:solidFill>
                <a:latin typeface="+mj-lt"/>
              </a:rPr>
              <a:t> : IRA, DGFIP catégorie A, B et C</a:t>
            </a:r>
          </a:p>
          <a:p>
            <a:pPr marL="1257300" lvl="2" indent="-342900">
              <a:lnSpc>
                <a:spcPct val="120000"/>
              </a:lnSpc>
              <a:spcBef>
                <a:spcPts val="0"/>
              </a:spcBef>
              <a:buFont typeface="Arial" panose="020B0604020202020204" pitchFamily="34" charset="0"/>
              <a:buChar char="•"/>
            </a:pPr>
            <a:r>
              <a:rPr lang="fr-FR" sz="1900" b="1" dirty="0">
                <a:solidFill>
                  <a:schemeClr val="tx2">
                    <a:lumMod val="40000"/>
                    <a:lumOff val="60000"/>
                  </a:schemeClr>
                </a:solidFill>
                <a:latin typeface="+mj-lt"/>
              </a:rPr>
              <a:t>2024</a:t>
            </a:r>
            <a:r>
              <a:rPr lang="fr-FR" sz="1900" dirty="0">
                <a:solidFill>
                  <a:schemeClr val="tx2">
                    <a:lumMod val="40000"/>
                    <a:lumOff val="60000"/>
                  </a:schemeClr>
                </a:solidFill>
                <a:latin typeface="+mj-lt"/>
              </a:rPr>
              <a:t> : 2nd degré Éducation nationale</a:t>
            </a:r>
          </a:p>
          <a:p>
            <a:pPr marL="1257300" lvl="2" indent="-342900">
              <a:lnSpc>
                <a:spcPct val="120000"/>
              </a:lnSpc>
              <a:spcBef>
                <a:spcPts val="600"/>
              </a:spcBef>
              <a:buFont typeface="Arial" panose="020B0604020202020204" pitchFamily="34" charset="0"/>
              <a:buChar char="•"/>
            </a:pPr>
            <a:r>
              <a:rPr lang="fr-FR" sz="1900" b="1" dirty="0">
                <a:solidFill>
                  <a:schemeClr val="accent1">
                    <a:lumMod val="50000"/>
                  </a:schemeClr>
                </a:solidFill>
                <a:latin typeface="+mj-lt"/>
              </a:rPr>
              <a:t>2026 - 2030 </a:t>
            </a:r>
            <a:r>
              <a:rPr lang="fr-FR" sz="1900" dirty="0">
                <a:solidFill>
                  <a:schemeClr val="accent1">
                    <a:lumMod val="50000"/>
                  </a:schemeClr>
                </a:solidFill>
                <a:latin typeface="+mj-lt"/>
              </a:rPr>
              <a:t>: </a:t>
            </a:r>
            <a:r>
              <a:rPr lang="fr-FR" sz="2000" b="1" dirty="0">
                <a:solidFill>
                  <a:schemeClr val="accent1">
                    <a:lumMod val="50000"/>
                  </a:schemeClr>
                </a:solidFill>
                <a:latin typeface="+mj-lt"/>
              </a:rPr>
              <a:t>Ciblage des « gros » concours et extension à la FPT et la FPH</a:t>
            </a:r>
            <a:endParaRPr lang="fr-FR" sz="1900" dirty="0">
              <a:solidFill>
                <a:schemeClr val="accent1">
                  <a:lumMod val="50000"/>
                </a:schemeClr>
              </a:solidFill>
              <a:latin typeface="+mj-lt"/>
            </a:endParaRPr>
          </a:p>
          <a:p>
            <a:pPr marL="1714500" lvl="3" indent="-342900">
              <a:lnSpc>
                <a:spcPct val="110000"/>
              </a:lnSpc>
              <a:spcBef>
                <a:spcPts val="600"/>
              </a:spcBef>
              <a:buFontTx/>
              <a:buChar char="-"/>
            </a:pPr>
            <a:r>
              <a:rPr lang="fr-FR" sz="1700" dirty="0">
                <a:solidFill>
                  <a:schemeClr val="accent1">
                    <a:lumMod val="50000"/>
                  </a:schemeClr>
                </a:solidFill>
                <a:latin typeface="+mj-lt"/>
              </a:rPr>
              <a:t>Attachés territoriaux (FPT), </a:t>
            </a:r>
          </a:p>
          <a:p>
            <a:pPr marL="1714500" lvl="3" indent="-342900">
              <a:lnSpc>
                <a:spcPct val="110000"/>
              </a:lnSpc>
              <a:spcBef>
                <a:spcPts val="600"/>
              </a:spcBef>
              <a:buFontTx/>
              <a:buChar char="-"/>
            </a:pPr>
            <a:r>
              <a:rPr lang="fr-FR" sz="1700" dirty="0">
                <a:solidFill>
                  <a:schemeClr val="accent1">
                    <a:lumMod val="50000"/>
                  </a:schemeClr>
                </a:solidFill>
                <a:latin typeface="+mj-lt"/>
              </a:rPr>
              <a:t>Gardiens de la paix et Policiers municipaux (Intérieur / FPT), </a:t>
            </a:r>
          </a:p>
          <a:p>
            <a:pPr marL="1714500" lvl="3" indent="-342900">
              <a:lnSpc>
                <a:spcPct val="110000"/>
              </a:lnSpc>
              <a:spcBef>
                <a:spcPts val="600"/>
              </a:spcBef>
              <a:buFontTx/>
              <a:buChar char="-"/>
            </a:pPr>
            <a:r>
              <a:rPr lang="fr-FR" sz="1700" dirty="0">
                <a:solidFill>
                  <a:schemeClr val="accent1">
                    <a:lumMod val="50000"/>
                  </a:schemeClr>
                </a:solidFill>
                <a:latin typeface="+mj-lt"/>
              </a:rPr>
              <a:t>Surveillants pénitentiaires (Justice), </a:t>
            </a:r>
          </a:p>
          <a:p>
            <a:pPr marL="1714500" lvl="3" indent="-342900">
              <a:lnSpc>
                <a:spcPct val="110000"/>
              </a:lnSpc>
              <a:spcBef>
                <a:spcPts val="600"/>
              </a:spcBef>
              <a:buFontTx/>
              <a:buChar char="-"/>
            </a:pPr>
            <a:r>
              <a:rPr lang="fr-FR" sz="1700" dirty="0">
                <a:solidFill>
                  <a:schemeClr val="accent1">
                    <a:lumMod val="50000"/>
                  </a:schemeClr>
                </a:solidFill>
                <a:latin typeface="+mj-lt"/>
              </a:rPr>
              <a:t>Corps administratifs de catégorie A de la FPH (directeurs d’hôpitaux/d’établissements…)</a:t>
            </a:r>
          </a:p>
          <a:p>
            <a:pPr marL="1714500" lvl="3" indent="-342900">
              <a:lnSpc>
                <a:spcPct val="110000"/>
              </a:lnSpc>
              <a:spcBef>
                <a:spcPts val="600"/>
              </a:spcBef>
              <a:buFontTx/>
              <a:buChar char="-"/>
            </a:pPr>
            <a:r>
              <a:rPr lang="fr-FR" sz="1700" dirty="0" err="1">
                <a:solidFill>
                  <a:schemeClr val="accent1">
                    <a:lumMod val="50000"/>
                  </a:schemeClr>
                </a:solidFill>
                <a:latin typeface="+mj-lt"/>
              </a:rPr>
              <a:t>Atsem</a:t>
            </a:r>
            <a:r>
              <a:rPr lang="fr-FR" sz="1700" dirty="0">
                <a:solidFill>
                  <a:schemeClr val="accent1">
                    <a:lumMod val="50000"/>
                  </a:schemeClr>
                </a:solidFill>
                <a:latin typeface="+mj-lt"/>
              </a:rPr>
              <a:t> (FPT), </a:t>
            </a:r>
          </a:p>
          <a:p>
            <a:pPr marL="1714500" lvl="3" indent="-342900">
              <a:lnSpc>
                <a:spcPct val="110000"/>
              </a:lnSpc>
              <a:spcBef>
                <a:spcPts val="600"/>
              </a:spcBef>
              <a:buFontTx/>
              <a:buChar char="-"/>
            </a:pPr>
            <a:r>
              <a:rPr lang="fr-FR" sz="1700" dirty="0">
                <a:solidFill>
                  <a:schemeClr val="accent1">
                    <a:lumMod val="50000"/>
                  </a:schemeClr>
                </a:solidFill>
                <a:latin typeface="+mj-lt"/>
              </a:rPr>
              <a:t>Professeurs des écoles (MENJ)</a:t>
            </a:r>
            <a:endParaRPr lang="fr-FR" sz="1700" b="1" dirty="0">
              <a:solidFill>
                <a:schemeClr val="accent1">
                  <a:lumMod val="50000"/>
                </a:schemeClr>
              </a:solidFill>
              <a:latin typeface="+mj-lt"/>
            </a:endParaRPr>
          </a:p>
          <a:p>
            <a:pPr lvl="2"/>
            <a:endParaRPr lang="fr-FR" sz="2400" dirty="0">
              <a:solidFill>
                <a:srgbClr val="002060"/>
              </a:solidFill>
              <a:latin typeface="+mj-lt"/>
            </a:endParaRPr>
          </a:p>
          <a:p>
            <a:pPr lvl="1"/>
            <a:endParaRPr lang="fr-FR" sz="2400" dirty="0">
              <a:solidFill>
                <a:srgbClr val="002060"/>
              </a:solidFill>
              <a:latin typeface="+mj-lt"/>
            </a:endParaRPr>
          </a:p>
          <a:p>
            <a:pPr lvl="1"/>
            <a:endParaRPr lang="fr-FR" sz="2400" b="1" dirty="0">
              <a:solidFill>
                <a:srgbClr val="002060"/>
              </a:solidFill>
              <a:latin typeface="+mj-lt"/>
              <a:cs typeface="Section-Medium"/>
            </a:endParaRPr>
          </a:p>
        </p:txBody>
      </p:sp>
    </p:spTree>
    <p:extLst>
      <p:ext uri="{BB962C8B-B14F-4D97-AF65-F5344CB8AC3E}">
        <p14:creationId xmlns:p14="http://schemas.microsoft.com/office/powerpoint/2010/main" val="1668055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7"/>
            <a:ext cx="10972800" cy="755673"/>
          </a:xfrm>
        </p:spPr>
        <p:txBody>
          <a:bodyPr>
            <a:normAutofit/>
          </a:bodyPr>
          <a:lstStyle/>
          <a:p>
            <a:pPr algn="ctr"/>
            <a:r>
              <a:rPr lang="fr-FR" sz="2400" b="1" dirty="0"/>
              <a:t>Concertation pour le nouveau cycle</a:t>
            </a:r>
          </a:p>
        </p:txBody>
      </p:sp>
      <p:sp>
        <p:nvSpPr>
          <p:cNvPr id="7" name="Espace réservé du texte 6"/>
          <p:cNvSpPr>
            <a:spLocks noGrp="1"/>
          </p:cNvSpPr>
          <p:nvPr>
            <p:ph type="body" sz="half" idx="13"/>
          </p:nvPr>
        </p:nvSpPr>
        <p:spPr>
          <a:xfrm>
            <a:off x="522514" y="1251849"/>
            <a:ext cx="10972800" cy="4963893"/>
          </a:xfrm>
        </p:spPr>
        <p:txBody>
          <a:bodyPr>
            <a:normAutofit/>
          </a:bodyPr>
          <a:lstStyle/>
          <a:p>
            <a:pPr marL="800100" lvl="1" indent="-342900">
              <a:lnSpc>
                <a:spcPct val="100000"/>
              </a:lnSpc>
              <a:spcBef>
                <a:spcPts val="600"/>
              </a:spcBef>
              <a:spcAft>
                <a:spcPts val="600"/>
              </a:spcAft>
              <a:buFont typeface="Wingdings" panose="05000000000000000000" pitchFamily="2" charset="2"/>
              <a:buChar char="q"/>
            </a:pPr>
            <a:r>
              <a:rPr lang="fr-FR" sz="2400" b="1" dirty="0">
                <a:solidFill>
                  <a:schemeClr val="accent1">
                    <a:lumMod val="50000"/>
                  </a:schemeClr>
                </a:solidFill>
                <a:latin typeface="+mj-lt"/>
              </a:rPr>
              <a:t>Concertation avec les autorités organisatrices de concours</a:t>
            </a:r>
          </a:p>
          <a:p>
            <a:pPr marL="1371600" lvl="2" indent="-457200">
              <a:buFont typeface="Arial" panose="020B0604020202020204" pitchFamily="34" charset="0"/>
              <a:buChar char="•"/>
            </a:pPr>
            <a:r>
              <a:rPr lang="fr-FR" sz="1800" dirty="0">
                <a:solidFill>
                  <a:schemeClr val="accent1">
                    <a:lumMod val="50000"/>
                  </a:schemeClr>
                </a:solidFill>
                <a:latin typeface="+mj-lt"/>
              </a:rPr>
              <a:t>Surveillant pénitentiaire - Administration pénitentiaire : </a:t>
            </a:r>
            <a:r>
              <a:rPr lang="fr-FR" sz="1800" b="1" dirty="0">
                <a:solidFill>
                  <a:schemeClr val="accent1">
                    <a:lumMod val="50000"/>
                  </a:schemeClr>
                </a:solidFill>
                <a:latin typeface="+mj-lt"/>
              </a:rPr>
              <a:t>11 février 2025</a:t>
            </a:r>
          </a:p>
          <a:p>
            <a:pPr marL="1371600" lvl="2" indent="-457200">
              <a:buFont typeface="Arial" panose="020B0604020202020204" pitchFamily="34" charset="0"/>
              <a:buChar char="•"/>
            </a:pPr>
            <a:r>
              <a:rPr lang="fr-FR" sz="1800" dirty="0">
                <a:solidFill>
                  <a:schemeClr val="accent1">
                    <a:lumMod val="50000"/>
                  </a:schemeClr>
                </a:solidFill>
                <a:latin typeface="+mj-lt"/>
              </a:rPr>
              <a:t>Fonction publique territoriale - Fédération nationale des centres de gestion (FNCDG) : </a:t>
            </a:r>
            <a:r>
              <a:rPr lang="fr-FR" sz="1800" b="1" dirty="0">
                <a:solidFill>
                  <a:schemeClr val="accent1">
                    <a:lumMod val="50000"/>
                  </a:schemeClr>
                </a:solidFill>
                <a:latin typeface="+mj-lt"/>
              </a:rPr>
              <a:t>4 mars 2025</a:t>
            </a:r>
          </a:p>
          <a:p>
            <a:pPr marL="1371600" lvl="2" indent="-457200">
              <a:buFont typeface="Arial" panose="020B0604020202020204" pitchFamily="34" charset="0"/>
              <a:buChar char="•"/>
            </a:pPr>
            <a:r>
              <a:rPr lang="fr-FR" sz="1800" dirty="0">
                <a:solidFill>
                  <a:schemeClr val="accent1">
                    <a:lumMod val="50000"/>
                  </a:schemeClr>
                </a:solidFill>
                <a:latin typeface="+mj-lt"/>
              </a:rPr>
              <a:t>Gardien de la paix - Académie de police : </a:t>
            </a:r>
            <a:r>
              <a:rPr lang="fr-FR" sz="1800" b="1" dirty="0">
                <a:solidFill>
                  <a:schemeClr val="accent1">
                    <a:lumMod val="50000"/>
                  </a:schemeClr>
                </a:solidFill>
                <a:latin typeface="+mj-lt"/>
              </a:rPr>
              <a:t>19 mars 2025</a:t>
            </a:r>
          </a:p>
          <a:p>
            <a:pPr marL="1371600" lvl="2" indent="-457200">
              <a:buFont typeface="Arial" panose="020B0604020202020204" pitchFamily="34" charset="0"/>
              <a:buChar char="•"/>
            </a:pPr>
            <a:r>
              <a:rPr lang="fr-FR" sz="1800" dirty="0">
                <a:solidFill>
                  <a:schemeClr val="accent1">
                    <a:lumMod val="50000"/>
                  </a:schemeClr>
                </a:solidFill>
                <a:latin typeface="+mj-lt"/>
              </a:rPr>
              <a:t>Présentation du dispositif aux sous-directeurs RH des ministères: </a:t>
            </a:r>
            <a:r>
              <a:rPr lang="fr-FR" sz="1800" b="1" dirty="0">
                <a:solidFill>
                  <a:schemeClr val="accent1">
                    <a:lumMod val="50000"/>
                  </a:schemeClr>
                </a:solidFill>
                <a:latin typeface="+mj-lt"/>
              </a:rPr>
              <a:t>28 mars 2025</a:t>
            </a:r>
          </a:p>
          <a:p>
            <a:pPr marL="1371600" lvl="2" indent="-457200">
              <a:buFont typeface="Arial" panose="020B0604020202020204" pitchFamily="34" charset="0"/>
              <a:buChar char="•"/>
            </a:pPr>
            <a:r>
              <a:rPr lang="fr-FR" sz="1800" dirty="0">
                <a:solidFill>
                  <a:schemeClr val="accent1">
                    <a:lumMod val="50000"/>
                  </a:schemeClr>
                </a:solidFill>
                <a:latin typeface="+mj-lt"/>
              </a:rPr>
              <a:t>Professeur des écoles – Direction générale des ressources humaines du MEN : </a:t>
            </a:r>
            <a:r>
              <a:rPr lang="fr-FR" sz="1800" b="1" dirty="0">
                <a:solidFill>
                  <a:schemeClr val="accent1">
                    <a:lumMod val="50000"/>
                  </a:schemeClr>
                </a:solidFill>
                <a:latin typeface="+mj-lt"/>
              </a:rPr>
              <a:t>6 mai 2025</a:t>
            </a:r>
          </a:p>
          <a:p>
            <a:pPr marL="1371600" lvl="2" indent="-457200">
              <a:buFont typeface="Arial" panose="020B0604020202020204" pitchFamily="34" charset="0"/>
              <a:buChar char="•"/>
            </a:pPr>
            <a:r>
              <a:rPr lang="fr-FR" sz="1800" dirty="0">
                <a:solidFill>
                  <a:schemeClr val="accent1">
                    <a:lumMod val="50000"/>
                  </a:schemeClr>
                </a:solidFill>
                <a:latin typeface="+mj-lt"/>
              </a:rPr>
              <a:t>Fonction publique hospitalière - DGOS et CNG : </a:t>
            </a:r>
            <a:r>
              <a:rPr lang="fr-FR" sz="1800" b="1" dirty="0">
                <a:solidFill>
                  <a:schemeClr val="accent1">
                    <a:lumMod val="50000"/>
                  </a:schemeClr>
                </a:solidFill>
                <a:latin typeface="+mj-lt"/>
              </a:rPr>
              <a:t>16 mai 2025</a:t>
            </a:r>
            <a:r>
              <a:rPr lang="fr-FR" sz="1800" dirty="0">
                <a:solidFill>
                  <a:schemeClr val="accent1">
                    <a:lumMod val="50000"/>
                  </a:schemeClr>
                </a:solidFill>
                <a:latin typeface="+mj-lt"/>
              </a:rPr>
              <a:t> </a:t>
            </a:r>
          </a:p>
          <a:p>
            <a:pPr marL="1371600" lvl="2" indent="-457200">
              <a:buFont typeface="Arial" panose="020B0604020202020204" pitchFamily="34" charset="0"/>
              <a:buChar char="•"/>
            </a:pPr>
            <a:endParaRPr lang="fr-FR" sz="1900" dirty="0">
              <a:solidFill>
                <a:schemeClr val="accent1">
                  <a:lumMod val="50000"/>
                </a:schemeClr>
              </a:solidFill>
              <a:latin typeface="+mj-lt"/>
            </a:endParaRPr>
          </a:p>
          <a:p>
            <a:pPr marL="800100" lvl="1" indent="-342900">
              <a:lnSpc>
                <a:spcPct val="100000"/>
              </a:lnSpc>
              <a:spcBef>
                <a:spcPts val="600"/>
              </a:spcBef>
              <a:spcAft>
                <a:spcPts val="600"/>
              </a:spcAft>
              <a:buFont typeface="Wingdings" panose="05000000000000000000" pitchFamily="2" charset="2"/>
              <a:buChar char="q"/>
            </a:pPr>
            <a:r>
              <a:rPr lang="fr-FR" sz="2400" b="1" dirty="0">
                <a:solidFill>
                  <a:schemeClr val="accent1">
                    <a:lumMod val="50000"/>
                  </a:schemeClr>
                </a:solidFill>
                <a:latin typeface="+mj-lt"/>
              </a:rPr>
              <a:t>Concertation avec les partenaires sociaux, les chercheurs et les « utilisateurs »</a:t>
            </a:r>
          </a:p>
          <a:p>
            <a:pPr marL="1371600" lvl="2" indent="-457200">
              <a:buFont typeface="Arial" panose="020B0604020202020204" pitchFamily="34" charset="0"/>
              <a:buChar char="•"/>
            </a:pPr>
            <a:r>
              <a:rPr lang="fr-FR" sz="1800" dirty="0">
                <a:solidFill>
                  <a:schemeClr val="accent1">
                    <a:lumMod val="50000"/>
                  </a:schemeClr>
                </a:solidFill>
                <a:latin typeface="+mj-lt"/>
              </a:rPr>
              <a:t>Présentation aux partenaires sociaux de la FP en FS2 du CCFP : </a:t>
            </a:r>
            <a:r>
              <a:rPr lang="fr-FR" sz="1800" b="1" dirty="0">
                <a:solidFill>
                  <a:schemeClr val="accent1">
                    <a:lumMod val="50000"/>
                  </a:schemeClr>
                </a:solidFill>
                <a:latin typeface="+mj-lt"/>
              </a:rPr>
              <a:t>2 avril 2025</a:t>
            </a:r>
          </a:p>
          <a:p>
            <a:pPr marL="1371600" lvl="2" indent="-457200">
              <a:buFont typeface="Arial" panose="020B0604020202020204" pitchFamily="34" charset="0"/>
              <a:buChar char="•"/>
            </a:pPr>
            <a:r>
              <a:rPr lang="fr-FR" sz="1800" dirty="0">
                <a:solidFill>
                  <a:schemeClr val="accent1">
                    <a:lumMod val="50000"/>
                  </a:schemeClr>
                </a:solidFill>
                <a:latin typeface="+mj-lt"/>
              </a:rPr>
              <a:t>Présentation aux partenaires sociaux FPT en FS1 du CSFPT :  </a:t>
            </a:r>
            <a:r>
              <a:rPr lang="fr-FR" sz="1800" b="1" dirty="0">
                <a:solidFill>
                  <a:schemeClr val="accent1">
                    <a:lumMod val="50000"/>
                  </a:schemeClr>
                </a:solidFill>
                <a:latin typeface="+mj-lt"/>
              </a:rPr>
              <a:t>14 mai 2025</a:t>
            </a:r>
          </a:p>
          <a:p>
            <a:pPr marL="1371600" lvl="2" indent="-457200">
              <a:buFont typeface="Arial" panose="020B0604020202020204" pitchFamily="34" charset="0"/>
              <a:buChar char="•"/>
            </a:pPr>
            <a:r>
              <a:rPr lang="fr-FR" sz="1800" dirty="0">
                <a:solidFill>
                  <a:schemeClr val="accent1">
                    <a:lumMod val="50000"/>
                  </a:schemeClr>
                </a:solidFill>
                <a:latin typeface="+mj-lt"/>
              </a:rPr>
              <a:t>Réunion du comité d’exploitation de l’enquête : </a:t>
            </a:r>
            <a:r>
              <a:rPr lang="fr-FR" sz="1800" b="1" dirty="0">
                <a:solidFill>
                  <a:schemeClr val="accent1">
                    <a:lumMod val="50000"/>
                  </a:schemeClr>
                </a:solidFill>
                <a:latin typeface="+mj-lt"/>
              </a:rPr>
              <a:t>15 mai 2025</a:t>
            </a:r>
            <a:endParaRPr lang="fr-FR" sz="1900" dirty="0">
              <a:solidFill>
                <a:schemeClr val="accent1">
                  <a:lumMod val="50000"/>
                </a:schemeClr>
              </a:solidFill>
              <a:latin typeface="+mj-lt"/>
            </a:endParaRPr>
          </a:p>
          <a:p>
            <a:pPr marL="1828800" lvl="3" indent="-457200">
              <a:buFont typeface="Arial" panose="020B0604020202020204" pitchFamily="34" charset="0"/>
              <a:buChar char="•"/>
            </a:pPr>
            <a:endParaRPr lang="fr-FR" sz="1900" dirty="0">
              <a:solidFill>
                <a:schemeClr val="accent1">
                  <a:lumMod val="50000"/>
                </a:schemeClr>
              </a:solidFill>
              <a:latin typeface="+mj-lt"/>
            </a:endParaRPr>
          </a:p>
          <a:p>
            <a:pPr marL="1371600" lvl="2" indent="-457200">
              <a:buFont typeface="Arial" panose="020B0604020202020204" pitchFamily="34" charset="0"/>
              <a:buChar char="•"/>
            </a:pPr>
            <a:endParaRPr lang="fr-FR" sz="1900" dirty="0">
              <a:solidFill>
                <a:schemeClr val="accent1">
                  <a:lumMod val="50000"/>
                </a:schemeClr>
              </a:solidFill>
              <a:latin typeface="+mj-lt"/>
            </a:endParaRPr>
          </a:p>
          <a:p>
            <a:pPr marL="1828800" lvl="3" indent="-457200">
              <a:buFont typeface="Arial" panose="020B0604020202020204" pitchFamily="34" charset="0"/>
              <a:buChar char="•"/>
            </a:pPr>
            <a:endParaRPr lang="fr-FR" sz="1900" dirty="0">
              <a:solidFill>
                <a:schemeClr val="accent1">
                  <a:lumMod val="50000"/>
                </a:schemeClr>
              </a:solidFill>
              <a:latin typeface="+mj-lt"/>
            </a:endParaRPr>
          </a:p>
          <a:p>
            <a:pPr lvl="1"/>
            <a:endParaRPr lang="fr-FR" sz="2400" dirty="0">
              <a:solidFill>
                <a:srgbClr val="002060"/>
              </a:solidFill>
              <a:latin typeface="+mj-lt"/>
            </a:endParaRPr>
          </a:p>
          <a:p>
            <a:pPr lvl="1"/>
            <a:endParaRPr lang="fr-FR" sz="2400" b="1" dirty="0">
              <a:solidFill>
                <a:srgbClr val="002060"/>
              </a:solidFill>
              <a:latin typeface="+mj-lt"/>
              <a:cs typeface="Section-Medium"/>
            </a:endParaRPr>
          </a:p>
        </p:txBody>
      </p:sp>
    </p:spTree>
    <p:extLst>
      <p:ext uri="{BB962C8B-B14F-4D97-AF65-F5344CB8AC3E}">
        <p14:creationId xmlns:p14="http://schemas.microsoft.com/office/powerpoint/2010/main" val="24079018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5532</TotalTime>
  <Words>1243</Words>
  <Application>Microsoft Office PowerPoint</Application>
  <PresentationFormat>Grand écran</PresentationFormat>
  <Paragraphs>127</Paragraphs>
  <Slides>8</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Calibri</vt:lpstr>
      <vt:lpstr>Calibri Light</vt:lpstr>
      <vt:lpstr>Section-Bold</vt:lpstr>
      <vt:lpstr>Section-Medium</vt:lpstr>
      <vt:lpstr>Wingdings</vt:lpstr>
      <vt:lpstr>Thème Office</vt:lpstr>
      <vt:lpstr>Enquête sur les personnes candidates aux concours  de la fonction publique  - Examen pour avis d’opportunité -    DGAFP, Sous-direction des études, des statistiques et des systèmes d’information (SDessi)  </vt:lpstr>
      <vt:lpstr>Le dispositif « Base concours »</vt:lpstr>
      <vt:lpstr>L’enquête dans ces grandes lignes</vt:lpstr>
      <vt:lpstr>Les enquêtes déjà réalisées</vt:lpstr>
      <vt:lpstr>Diffusion et valorisation</vt:lpstr>
      <vt:lpstr>Pistes d’évolution pour le nouveau cycle</vt:lpstr>
      <vt:lpstr>Ciblage des prochaines enquêtes et calendrier prévisionnel</vt:lpstr>
      <vt:lpstr>Concertation pour le nouveau cycle</vt:lpstr>
    </vt:vector>
  </TitlesOfParts>
  <Company>Secrétariat Général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PREVOT Marie</dc:creator>
  <cp:lastModifiedBy>DE PERETTI Gael</cp:lastModifiedBy>
  <cp:revision>274</cp:revision>
  <cp:lastPrinted>2023-03-29T12:40:13Z</cp:lastPrinted>
  <dcterms:created xsi:type="dcterms:W3CDTF">2023-01-20T10:02:53Z</dcterms:created>
  <dcterms:modified xsi:type="dcterms:W3CDTF">2025-05-19T06:49:17Z</dcterms:modified>
</cp:coreProperties>
</file>