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6"/>
  </p:notesMasterIdLst>
  <p:handoutMasterIdLst>
    <p:handoutMasterId r:id="rId17"/>
  </p:handoutMasterIdLst>
  <p:sldIdLst>
    <p:sldId id="331" r:id="rId5"/>
    <p:sldId id="439" r:id="rId6"/>
    <p:sldId id="412" r:id="rId7"/>
    <p:sldId id="434" r:id="rId8"/>
    <p:sldId id="425" r:id="rId9"/>
    <p:sldId id="435" r:id="rId10"/>
    <p:sldId id="443" r:id="rId11"/>
    <p:sldId id="416" r:id="rId12"/>
    <p:sldId id="432" r:id="rId13"/>
    <p:sldId id="440" r:id="rId14"/>
    <p:sldId id="419" r:id="rId1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439"/>
            <p14:sldId id="412"/>
            <p14:sldId id="434"/>
            <p14:sldId id="425"/>
            <p14:sldId id="435"/>
            <p14:sldId id="443"/>
            <p14:sldId id="416"/>
            <p14:sldId id="432"/>
            <p14:sldId id="440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WUILLAMIER" initials="PW" lastIdx="3" clrIdx="0">
    <p:extLst/>
  </p:cmAuthor>
  <p:cmAuthor id="2" name="LAURENCE DAUPHIN" initials="LD" lastIdx="1" clrIdx="1">
    <p:extLst>
      <p:ext uri="{19B8F6BF-5375-455C-9EA6-DF929625EA0E}">
        <p15:presenceInfo xmlns:p15="http://schemas.microsoft.com/office/powerpoint/2012/main" userId="S-1-5-21-1616320312-2655828719-4280963109-72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howGuides="1">
      <p:cViewPr varScale="1">
        <p:scale>
          <a:sx n="97" d="100"/>
          <a:sy n="97" d="100"/>
        </p:scale>
        <p:origin x="618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54703-05DD-480B-9D5B-3FCACD29CF53}" type="datetimeFigureOut">
              <a:rPr lang="fr-FR" smtClean="0"/>
              <a:t>17/03/2025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B002-E044-47F2-8BD0-E593B89A4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3E0A2276-152A-4A27-BC9A-D92680D05778}" type="slidenum">
              <a:rPr lang="fr-FR" altLang="fr-FR" sz="1200" smtClean="0"/>
              <a:pPr/>
              <a:t>3</a:t>
            </a:fld>
            <a:endParaRPr lang="fr-FR" altLang="fr-FR" sz="1200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84A8-D9E2-4861-A27F-D1F23634737D}" type="slidenum">
              <a:rPr lang="fr-FR" altLang="fr-FR"/>
              <a:pPr/>
              <a:t>4</a:t>
            </a:fld>
            <a:endParaRPr lang="fr-FR" altLang="fr-FR" dirty="0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3E0A2276-152A-4A27-BC9A-D92680D05778}" type="slidenum">
              <a:rPr lang="fr-FR" altLang="fr-FR" sz="1200" smtClean="0"/>
              <a:pPr/>
              <a:t>5</a:t>
            </a:fld>
            <a:endParaRPr lang="fr-FR" altLang="fr-FR" sz="1200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3E0A2276-152A-4A27-BC9A-D92680D05778}" type="slidenum">
              <a:rPr lang="fr-FR" altLang="fr-FR" sz="1200" smtClean="0"/>
              <a:pPr/>
              <a:t>6</a:t>
            </a:fld>
            <a:endParaRPr lang="fr-FR" altLang="fr-FR" sz="1200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3E0A2276-152A-4A27-BC9A-D92680D05778}" type="slidenum">
              <a:rPr lang="fr-FR" altLang="fr-FR" sz="1200" smtClean="0"/>
              <a:pPr/>
              <a:t>7</a:t>
            </a:fld>
            <a:endParaRPr lang="fr-FR" altLang="fr-FR" sz="1200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72817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28320FCD-8377-4D3D-815D-99BEC9581920}" type="slidenum">
              <a:rPr lang="fr-FR" altLang="fr-FR" sz="1200" smtClean="0"/>
              <a:pPr/>
              <a:t>10</a:t>
            </a:fld>
            <a:endParaRPr lang="fr-FR" altLang="fr-FR" sz="1200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15113" cy="3721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4"/>
            <a:ext cx="4984750" cy="446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8" rIns="91398" bIns="45698"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4731246C-786B-4D30-B7FE-24C0B24811D0}" type="slidenum">
              <a:rPr lang="fr-FR" altLang="fr-FR" sz="1200" smtClean="0"/>
              <a:pPr/>
              <a:t>11</a:t>
            </a:fld>
            <a:endParaRPr lang="fr-FR" altLang="fr-FR" sz="1200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7668344" cy="22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000"/>
            <a:ext cx="4716611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107223"/>
            <a:ext cx="7881400" cy="3394472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9F9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9F9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18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169314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5536" y="1779662"/>
            <a:ext cx="8424000" cy="2880320"/>
          </a:xfrm>
        </p:spPr>
        <p:txBody>
          <a:bodyPr/>
          <a:lstStyle/>
          <a:p>
            <a:pPr algn="ctr"/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Panel d’élèves entrés en 6ème en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</a:p>
          <a:p>
            <a:pPr algn="ctr"/>
            <a:r>
              <a:rPr lang="fr-FR" alt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Direction </a:t>
            </a:r>
            <a:r>
              <a:rPr lang="fr-FR" altLang="fr-FR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 l’évaluation, de la prospective et de la performance (DEPP) </a:t>
            </a:r>
          </a:p>
          <a:p>
            <a:pPr algn="ctr"/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fr-FR" altLang="fr-FR" sz="1400" dirty="0">
                <a:solidFill>
                  <a:schemeClr val="tx2"/>
                </a:solidFill>
                <a:latin typeface="Arial" charset="0"/>
              </a:rPr>
              <a:t>CNIS / Commission « services publics et services aux publics »</a:t>
            </a:r>
          </a:p>
          <a:p>
            <a:pPr algn="r"/>
            <a:r>
              <a:rPr lang="fr-FR" altLang="fr-FR" sz="1400" dirty="0" smtClean="0">
                <a:solidFill>
                  <a:schemeClr val="tx2"/>
                </a:solidFill>
                <a:latin typeface="Arial" charset="0"/>
              </a:rPr>
              <a:t>20/03/2025</a:t>
            </a:r>
            <a:endParaRPr lang="fr-FR" altLang="fr-FR" sz="1400" dirty="0">
              <a:solidFill>
                <a:schemeClr val="tx2"/>
              </a:solidFill>
              <a:latin typeface="Arial" charset="0"/>
            </a:endParaRPr>
          </a:p>
          <a:p>
            <a:pPr algn="r"/>
            <a:endParaRPr lang="fr-F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fr-F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fr-F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20/03/20251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depp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970839" y="4686300"/>
            <a:ext cx="936625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EFC657-1C3A-4A17-9C39-60091DCBA9BE}" type="slidenum">
              <a:rPr lang="fr-FR" altLang="fr-FR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83518"/>
            <a:ext cx="7705725" cy="36004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altLang="fr-FR" sz="18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hèmes d’études </a:t>
            </a:r>
            <a:r>
              <a:rPr lang="fr-FR" altLang="fr-FR" sz="1800" dirty="0">
                <a:solidFill>
                  <a:schemeClr val="tx2">
                    <a:lumMod val="75000"/>
                  </a:schemeClr>
                </a:solidFill>
              </a:rPr>
              <a:t>traités à partir des panels d’élèves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663538"/>
            <a:ext cx="7991475" cy="3726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1000" dirty="0" smtClean="0"/>
          </a:p>
          <a:p>
            <a:pPr>
              <a:lnSpc>
                <a:spcPct val="90000"/>
              </a:lnSpc>
              <a:spcAft>
                <a:spcPts val="600"/>
              </a:spcAft>
              <a:buSzPct val="85000"/>
            </a:pPr>
            <a:r>
              <a:rPr lang="fr-FR" altLang="fr-FR" sz="1200" b="1" dirty="0" smtClean="0"/>
              <a:t>Les </a:t>
            </a:r>
            <a:r>
              <a:rPr lang="fr-FR" altLang="fr-FR" sz="1200" b="1" dirty="0"/>
              <a:t>choix d’orientation dans l’enseignement secondaire </a:t>
            </a:r>
            <a:r>
              <a:rPr lang="fr-FR" altLang="fr-FR" sz="1200" dirty="0" smtClean="0"/>
              <a:t>(</a:t>
            </a:r>
            <a:r>
              <a:rPr lang="fr-FR" altLang="fr-FR" sz="1200" dirty="0"/>
              <a:t>Iasoni, Schneider </a:t>
            </a:r>
            <a:r>
              <a:rPr lang="fr-FR" altLang="fr-FR" sz="1200" dirty="0" smtClean="0"/>
              <a:t>2023, </a:t>
            </a:r>
            <a:r>
              <a:rPr lang="fr-FR" altLang="fr-FR" sz="1200" dirty="0" err="1" smtClean="0"/>
              <a:t>Barhoumi</a:t>
            </a:r>
            <a:r>
              <a:rPr lang="fr-FR" altLang="fr-FR" sz="1200" dirty="0" smtClean="0"/>
              <a:t>, </a:t>
            </a:r>
            <a:r>
              <a:rPr lang="fr-FR" altLang="fr-FR" sz="1200" dirty="0"/>
              <a:t>Iasoni, Schneider 2023</a:t>
            </a:r>
            <a:r>
              <a:rPr lang="fr-FR" altLang="fr-FR" sz="1200" dirty="0" smtClean="0"/>
              <a:t>; </a:t>
            </a:r>
            <a:r>
              <a:rPr lang="fr-FR" altLang="fr-FR" sz="1200" dirty="0" err="1"/>
              <a:t>Pirus</a:t>
            </a:r>
            <a:r>
              <a:rPr lang="fr-FR" altLang="fr-FR" sz="1200" dirty="0"/>
              <a:t> 2014; </a:t>
            </a:r>
            <a:r>
              <a:rPr lang="fr-FR" altLang="fr-FR" sz="1200" dirty="0" smtClean="0"/>
              <a:t>Caille </a:t>
            </a:r>
            <a:r>
              <a:rPr lang="fr-FR" altLang="fr-FR" sz="1200" dirty="0"/>
              <a:t>2005, </a:t>
            </a:r>
            <a:r>
              <a:rPr lang="fr-FR" altLang="fr-FR" sz="1200" dirty="0" err="1"/>
              <a:t>Grelet</a:t>
            </a:r>
            <a:r>
              <a:rPr lang="fr-FR" altLang="fr-FR" sz="1200" dirty="0"/>
              <a:t> 2005)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200" b="1" dirty="0"/>
              <a:t> Impact des caractéristiques familiales sur les acquis cognitifs et </a:t>
            </a:r>
            <a:r>
              <a:rPr lang="fr-FR" altLang="fr-FR" sz="1200" b="1" dirty="0" smtClean="0"/>
              <a:t>conatifs</a:t>
            </a:r>
            <a:r>
              <a:rPr lang="fr-FR" altLang="fr-FR" sz="1200" dirty="0" smtClean="0"/>
              <a:t> (</a:t>
            </a:r>
            <a:r>
              <a:rPr lang="fr-FR" altLang="fr-FR" sz="1200" dirty="0" err="1" smtClean="0"/>
              <a:t>Cioldi</a:t>
            </a:r>
            <a:r>
              <a:rPr lang="fr-FR" altLang="fr-FR" sz="1200" dirty="0" smtClean="0"/>
              <a:t> </a:t>
            </a:r>
            <a:r>
              <a:rPr lang="fr-FR" altLang="fr-FR" sz="1200" dirty="0"/>
              <a:t>I., </a:t>
            </a:r>
            <a:r>
              <a:rPr lang="fr-FR" altLang="fr-FR" sz="1200" dirty="0" err="1"/>
              <a:t>Rémeau</a:t>
            </a:r>
            <a:r>
              <a:rPr lang="fr-FR" altLang="fr-FR" sz="1200" dirty="0"/>
              <a:t> M., Schmitt P., </a:t>
            </a:r>
            <a:r>
              <a:rPr lang="fr-FR" altLang="fr-FR" sz="1200" dirty="0" err="1"/>
              <a:t>Garnero</a:t>
            </a:r>
            <a:r>
              <a:rPr lang="fr-FR" altLang="fr-FR" sz="1200" dirty="0"/>
              <a:t> M., </a:t>
            </a:r>
            <a:r>
              <a:rPr lang="fr-FR" altLang="fr-FR" sz="1200" dirty="0" err="1"/>
              <a:t>Thumerelle</a:t>
            </a:r>
            <a:r>
              <a:rPr lang="fr-FR" altLang="fr-FR" sz="1200" dirty="0"/>
              <a:t> J. (2025), Le Cam, Rocher, </a:t>
            </a:r>
            <a:r>
              <a:rPr lang="fr-FR" altLang="fr-FR" sz="1200" dirty="0" err="1"/>
              <a:t>Verlet</a:t>
            </a:r>
            <a:r>
              <a:rPr lang="fr-FR" altLang="fr-FR" sz="1200" dirty="0"/>
              <a:t> 2013, </a:t>
            </a:r>
            <a:r>
              <a:rPr lang="fr-FR" altLang="fr-FR" sz="1200" dirty="0" smtClean="0"/>
              <a:t>Ben </a:t>
            </a:r>
            <a:r>
              <a:rPr lang="fr-FR" altLang="fr-FR" sz="1200" dirty="0"/>
              <a:t>Ali, </a:t>
            </a:r>
            <a:r>
              <a:rPr lang="fr-FR" altLang="fr-FR" sz="1200" dirty="0" err="1"/>
              <a:t>Vourch</a:t>
            </a:r>
            <a:r>
              <a:rPr lang="fr-FR" altLang="fr-FR" sz="1200" dirty="0"/>
              <a:t> 2015</a:t>
            </a:r>
            <a:r>
              <a:rPr lang="fr-FR" altLang="fr-FR" sz="1200" dirty="0" smtClean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200" b="1" dirty="0"/>
              <a:t>Travail scolaire en dehors de la classe </a:t>
            </a:r>
            <a:r>
              <a:rPr lang="fr-FR" altLang="fr-FR" sz="1200" dirty="0"/>
              <a:t>(</a:t>
            </a:r>
            <a:r>
              <a:rPr lang="fr-FR" altLang="fr-FR" sz="1200" dirty="0" err="1"/>
              <a:t>Barhoumi</a:t>
            </a:r>
            <a:r>
              <a:rPr lang="fr-FR" altLang="fr-FR" sz="1200" dirty="0"/>
              <a:t> 2023)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altLang="fr-FR" sz="1200" b="1" dirty="0" smtClean="0"/>
              <a:t>Activités en dehors du collège </a:t>
            </a:r>
            <a:r>
              <a:rPr lang="fr-FR" altLang="fr-FR" sz="1200" dirty="0" smtClean="0"/>
              <a:t>(</a:t>
            </a:r>
            <a:r>
              <a:rPr lang="fr-FR" altLang="fr-FR" sz="1200" dirty="0" err="1" smtClean="0"/>
              <a:t>Barhoumi</a:t>
            </a:r>
            <a:r>
              <a:rPr lang="fr-FR" altLang="fr-FR" sz="1200" dirty="0" smtClean="0"/>
              <a:t>, Caille, 2022)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fr-FR" altLang="fr-FR" sz="1200" b="1" dirty="0" smtClean="0">
                <a:solidFill>
                  <a:schemeClr val="tx1"/>
                </a:solidFill>
              </a:rPr>
              <a:t>Impact </a:t>
            </a:r>
            <a:r>
              <a:rPr lang="fr-FR" altLang="fr-FR" sz="1200" b="1" dirty="0" smtClean="0"/>
              <a:t>du contexte scolaire </a:t>
            </a:r>
            <a:r>
              <a:rPr lang="fr-FR" altLang="fr-FR" sz="1200" b="1" dirty="0" smtClean="0">
                <a:solidFill>
                  <a:schemeClr val="tx1"/>
                </a:solidFill>
              </a:rPr>
              <a:t>sur la réussite scolaire</a:t>
            </a:r>
            <a:r>
              <a:rPr lang="fr-FR" altLang="fr-FR" sz="1200" dirty="0" smtClean="0">
                <a:solidFill>
                  <a:schemeClr val="tx1"/>
                </a:solidFill>
              </a:rPr>
              <a:t> (Piketty, Valdenaire 2006, </a:t>
            </a:r>
            <a:r>
              <a:rPr lang="fr-FR" sz="1200" dirty="0" smtClean="0"/>
              <a:t>Davezies 2005, Pirus 2017</a:t>
            </a:r>
            <a:r>
              <a:rPr lang="fr-FR" altLang="fr-FR" sz="12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fr-FR" altLang="fr-FR" sz="1200" b="1" dirty="0" smtClean="0">
                <a:solidFill>
                  <a:schemeClr val="tx1"/>
                </a:solidFill>
              </a:rPr>
              <a:t>Impact du redoublement</a:t>
            </a:r>
            <a:r>
              <a:rPr lang="fr-FR" altLang="fr-FR" sz="1200" dirty="0" smtClean="0">
                <a:solidFill>
                  <a:schemeClr val="tx1"/>
                </a:solidFill>
              </a:rPr>
              <a:t> (Caille 2004, Cosnefroy, Rocher 2004, Keslair 2007, Afsa 2012)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fr-FR" altLang="fr-FR" sz="1200" b="1" dirty="0" smtClean="0">
                <a:solidFill>
                  <a:schemeClr val="tx1"/>
                </a:solidFill>
              </a:rPr>
              <a:t> Intégration scolaire des enfants d’immigrés</a:t>
            </a:r>
            <a:r>
              <a:rPr lang="fr-FR" altLang="fr-FR" sz="1200" dirty="0" smtClean="0">
                <a:solidFill>
                  <a:schemeClr val="tx1"/>
                </a:solidFill>
              </a:rPr>
              <a:t> (Vallet, Caille 1996, Caille, O’Prey 2002, Caille 2005, Brinbaum, Kiffer 2005, Caille 2007, Brinbaum, Kiffer 2010, Caille, Cosquéric, Miranda, Viard-Guillot 2016)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fr-FR" altLang="fr-FR" sz="1200" b="1" dirty="0" smtClean="0"/>
              <a:t>Implication </a:t>
            </a:r>
            <a:r>
              <a:rPr lang="fr-FR" altLang="fr-FR" sz="1200" b="1" dirty="0"/>
              <a:t>et représentation par rapport à l’école (</a:t>
            </a:r>
            <a:r>
              <a:rPr lang="fr-FR" altLang="fr-FR" sz="1200" dirty="0" smtClean="0"/>
              <a:t>Brasseur</a:t>
            </a:r>
            <a:r>
              <a:rPr lang="fr-FR" altLang="fr-FR" sz="1200" dirty="0"/>
              <a:t>, Caille, Dion, </a:t>
            </a:r>
            <a:r>
              <a:rPr lang="fr-FR" altLang="fr-FR" sz="1200" dirty="0" err="1"/>
              <a:t>Morice</a:t>
            </a:r>
            <a:r>
              <a:rPr lang="fr-FR" altLang="fr-FR" sz="1200" dirty="0"/>
              <a:t> 2015, Guillon 2016)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</a:pPr>
            <a:r>
              <a:rPr lang="fr-FR" sz="1200" b="1" dirty="0" smtClean="0"/>
              <a:t>Inégalités </a:t>
            </a:r>
            <a:r>
              <a:rPr lang="fr-FR" sz="1200" b="1" dirty="0"/>
              <a:t>sociales et familiales de réussite (</a:t>
            </a:r>
            <a:r>
              <a:rPr lang="fr-FR" sz="1200" dirty="0" err="1"/>
              <a:t>Barhoumi</a:t>
            </a:r>
            <a:r>
              <a:rPr lang="fr-FR" sz="1200" dirty="0"/>
              <a:t> et Caille 2020, </a:t>
            </a:r>
            <a:r>
              <a:rPr lang="fr-FR" sz="1200" dirty="0" err="1"/>
              <a:t>Barhoumi</a:t>
            </a:r>
            <a:r>
              <a:rPr lang="fr-FR" sz="1200" dirty="0"/>
              <a:t> 2020</a:t>
            </a:r>
            <a:r>
              <a:rPr lang="fr-FR" sz="1200" b="1" dirty="0"/>
              <a:t>, </a:t>
            </a:r>
            <a:r>
              <a:rPr lang="fr-FR" sz="1200" dirty="0"/>
              <a:t>Caille 2014</a:t>
            </a:r>
            <a:r>
              <a:rPr lang="fr-FR" sz="1200" b="1" dirty="0"/>
              <a:t>)</a:t>
            </a:r>
            <a:endParaRPr lang="fr-FR" sz="1200" dirty="0"/>
          </a:p>
          <a:p>
            <a:pPr marL="0" indent="0">
              <a:buNone/>
            </a:pP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Pour </a:t>
            </a:r>
            <a:r>
              <a:rPr lang="fr-F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savoir plus : </a:t>
            </a:r>
          </a:p>
          <a:p>
            <a:pPr marL="0" indent="0">
              <a:buNone/>
            </a:pPr>
            <a:r>
              <a:rPr lang="fr-FR" sz="1200" dirty="0"/>
              <a:t>Les panels d'élèves de la DEPP : décrire et comprendre les trajectoires scolaires dans le système éducatif (</a:t>
            </a:r>
            <a:r>
              <a:rPr lang="fr-FR" sz="1200" dirty="0">
                <a:hlinkClick r:id="rId3"/>
              </a:rPr>
              <a:t>https://www.education.gouv.fr</a:t>
            </a:r>
            <a:r>
              <a:rPr lang="fr-FR" sz="1200" dirty="0"/>
              <a:t>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fr-FR" altLang="fr-FR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250031"/>
            <a:ext cx="8135937" cy="539354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fr-FR" altLang="fr-FR" sz="2400" dirty="0" smtClean="0"/>
              <a:t/>
            </a:r>
            <a:br>
              <a:rPr lang="fr-FR" altLang="fr-FR" sz="2400" dirty="0" smtClean="0"/>
            </a:br>
            <a:endParaRPr lang="fr-FR" altLang="fr-FR" sz="2400" b="1" dirty="0" smtClean="0">
              <a:solidFill>
                <a:srgbClr val="151ED1"/>
              </a:solidFill>
              <a:latin typeface="Lucida Grande" pitchFamily="84" charset="0"/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844153"/>
            <a:ext cx="8424863" cy="3833813"/>
          </a:xfrm>
        </p:spPr>
        <p:txBody>
          <a:bodyPr rtlCol="0">
            <a:normAutofit/>
          </a:bodyPr>
          <a:lstStyle/>
          <a:p>
            <a:pPr marL="274638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fr-FR" altLang="fr-FR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73050" lv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/>
            </a:pPr>
            <a:endParaRPr lang="fr-FR" altLang="fr-FR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03187" lvl="1" indent="0" algn="ctr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fr-FR" altLang="fr-FR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lvl="1" indent="0" algn="ctr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None/>
              <a:defRPr/>
            </a:pPr>
            <a:r>
              <a:rPr lang="fr-FR" altLang="fr-FR" sz="3200" dirty="0" smtClean="0">
                <a:solidFill>
                  <a:schemeClr val="bg2">
                    <a:lumMod val="10000"/>
                  </a:schemeClr>
                </a:solidFill>
              </a:rPr>
              <a:t>Merci de votre attention !</a:t>
            </a:r>
            <a:endParaRPr lang="fr-FR" altLang="fr-FR" sz="3200" dirty="0"/>
          </a:p>
        </p:txBody>
      </p:sp>
    </p:spTree>
    <p:extLst>
      <p:ext uri="{BB962C8B-B14F-4D97-AF65-F5344CB8AC3E}">
        <p14:creationId xmlns:p14="http://schemas.microsoft.com/office/powerpoint/2010/main" val="4114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7534"/>
            <a:ext cx="7643813" cy="74295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altLang="fr-FR" sz="1600" b="1" dirty="0">
                <a:solidFill>
                  <a:srgbClr val="151ED1"/>
                </a:solidFill>
                <a:latin typeface="Lucida Grande" pitchFamily="84" charset="0"/>
                <a:ea typeface="+mn-ea"/>
                <a:cs typeface="+mn-cs"/>
              </a:rPr>
              <a:t>Plan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9592" y="1599604"/>
            <a:ext cx="7104062" cy="2700338"/>
          </a:xfrm>
        </p:spPr>
        <p:txBody>
          <a:bodyPr/>
          <a:lstStyle/>
          <a:p>
            <a:pPr marL="432000" lvl="2" indent="-72000" defTabSz="914400">
              <a:lnSpc>
                <a:spcPct val="80000"/>
              </a:lnSpc>
              <a:spcBef>
                <a:spcPct val="500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 Objectifs </a:t>
            </a: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du panel 2023</a:t>
            </a:r>
          </a:p>
          <a:p>
            <a:pPr marL="432000" lvl="2" indent="-72000" defTabSz="914400">
              <a:lnSpc>
                <a:spcPct val="80000"/>
              </a:lnSpc>
              <a:spcBef>
                <a:spcPct val="500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 Echantillon</a:t>
            </a:r>
          </a:p>
          <a:p>
            <a:pPr marL="432000" lvl="2" indent="-72000" defTabSz="914400">
              <a:lnSpc>
                <a:spcPct val="80000"/>
              </a:lnSpc>
              <a:spcBef>
                <a:spcPct val="500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 Thèmes des questionnaires</a:t>
            </a:r>
            <a:endParaRPr lang="fr-FR" alt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432000" lvl="2" indent="-72000" defTabSz="914400">
              <a:lnSpc>
                <a:spcPct val="80000"/>
              </a:lnSpc>
              <a:spcBef>
                <a:spcPct val="500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 Dispositif et modes de recueil d’informations</a:t>
            </a:r>
          </a:p>
          <a:p>
            <a:pPr marL="432000" lvl="2" indent="-72000" defTabSz="914400">
              <a:lnSpc>
                <a:spcPct val="80000"/>
              </a:lnSpc>
              <a:spcBef>
                <a:spcPct val="500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 Comitologie et concertations</a:t>
            </a:r>
          </a:p>
          <a:p>
            <a:pPr marL="432000" lvl="2" indent="-72000" defTabSz="914400">
              <a:lnSpc>
                <a:spcPct val="80000"/>
              </a:lnSpc>
              <a:spcBef>
                <a:spcPct val="500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</a:pPr>
            <a:r>
              <a:rPr lang="fr-FR" altLang="fr-FR" sz="1600" b="1" dirty="0" smtClean="0">
                <a:solidFill>
                  <a:schemeClr val="tx2">
                    <a:lumMod val="75000"/>
                  </a:schemeClr>
                </a:solidFill>
              </a:rPr>
              <a:t> Calendrier prévisionnel</a:t>
            </a:r>
            <a:endParaRPr lang="fr-FR" altLang="fr-F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53C4F3D2-E67E-43ED-B955-CFACD3B0A9AB}" type="slidenum">
              <a:rPr lang="fr-FR" altLang="fr-FR" sz="1400" smtClean="0">
                <a:solidFill>
                  <a:schemeClr val="tx2"/>
                </a:solidFill>
                <a:latin typeface="Arial" pitchFamily="34" charset="0"/>
              </a:rPr>
              <a:pPr/>
              <a:t>2</a:t>
            </a:fld>
            <a:endParaRPr lang="fr-FR" altLang="fr-FR" sz="1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44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7006" y="308222"/>
            <a:ext cx="8135937" cy="36004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Pourquoi un nouveau panel 2023</a:t>
            </a:r>
            <a:endParaRPr lang="fr-FR" alt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936" y="648266"/>
            <a:ext cx="8353425" cy="399172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fr-FR" altLang="fr-FR" sz="135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  <a:buSzPct val="80000"/>
            </a:pPr>
            <a:r>
              <a:rPr lang="fr-FR" sz="1350" b="1" dirty="0" smtClean="0"/>
              <a:t>Objectif général des panels </a:t>
            </a:r>
            <a:r>
              <a:rPr lang="fr-FR" sz="1350" b="1" dirty="0"/>
              <a:t>: </a:t>
            </a:r>
            <a:r>
              <a:rPr lang="fr-FR" sz="1350" dirty="0" smtClean="0"/>
              <a:t>décrire </a:t>
            </a:r>
            <a:r>
              <a:rPr lang="fr-FR" sz="1350" dirty="0"/>
              <a:t>et </a:t>
            </a:r>
            <a:r>
              <a:rPr lang="fr-FR" sz="1350" b="1" dirty="0"/>
              <a:t>expliquer</a:t>
            </a:r>
            <a:r>
              <a:rPr lang="fr-FR" sz="1350" dirty="0"/>
              <a:t> les parcours et les performances scolaires des élèves depuis l’entrée à l’école jusqu’à la fin de l’enseignement </a:t>
            </a:r>
            <a:r>
              <a:rPr lang="fr-FR" sz="1350" dirty="0" smtClean="0"/>
              <a:t>secondaire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SzPct val="80000"/>
            </a:pPr>
            <a:r>
              <a:rPr lang="fr-FR" sz="1350" b="1" dirty="0" smtClean="0"/>
              <a:t>Le Panel 2023 s’inscrit dans cette continuité</a:t>
            </a:r>
            <a:r>
              <a:rPr lang="fr-FR" sz="1350" dirty="0" smtClean="0"/>
              <a:t>, en offrant une photographie précise des parcours scolaires actuels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350" dirty="0" smtClean="0"/>
              <a:t> </a:t>
            </a:r>
            <a:r>
              <a:rPr lang="fr-FR" sz="1350" b="1" dirty="0" smtClean="0"/>
              <a:t>Une mise en place cohérente dans la dynamique des panels</a:t>
            </a:r>
            <a:r>
              <a:rPr lang="fr-FR" sz="1350" dirty="0" smtClean="0"/>
              <a:t> : </a:t>
            </a:r>
            <a:r>
              <a:rPr lang="fr-FR" sz="1350" b="1" dirty="0" smtClean="0"/>
              <a:t>le Panel 2023 se situe à mi-chemin</a:t>
            </a:r>
            <a:r>
              <a:rPr lang="fr-FR" sz="1350" dirty="0" smtClean="0"/>
              <a:t> entre :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Tx/>
              <a:buSzPct val="80000"/>
            </a:pPr>
            <a:r>
              <a:rPr lang="fr-FR" sz="1350" b="1" dirty="0" smtClean="0"/>
              <a:t>Le </a:t>
            </a:r>
            <a:r>
              <a:rPr lang="fr-FR" sz="1350" b="1" dirty="0"/>
              <a:t>Panel 2011 </a:t>
            </a:r>
            <a:r>
              <a:rPr lang="fr-FR" sz="1350" dirty="0"/>
              <a:t>(élèves </a:t>
            </a:r>
            <a:r>
              <a:rPr lang="fr-FR" sz="1350" dirty="0" smtClean="0"/>
              <a:t>scolarisés </a:t>
            </a:r>
            <a:r>
              <a:rPr lang="fr-FR" sz="1350" dirty="0"/>
              <a:t>en 6e en 2016, </a:t>
            </a:r>
            <a:r>
              <a:rPr lang="fr-FR" sz="1350" dirty="0" smtClean="0"/>
              <a:t>en </a:t>
            </a:r>
            <a:r>
              <a:rPr lang="fr-FR" sz="1350" dirty="0"/>
              <a:t>grande majorité hors du système scolaire</a:t>
            </a:r>
            <a:r>
              <a:rPr lang="fr-FR" sz="1350" dirty="0" smtClean="0"/>
              <a:t>)</a:t>
            </a:r>
            <a:endParaRPr lang="fr-FR" sz="1350" dirty="0"/>
          </a:p>
          <a:p>
            <a:pPr lvl="1" algn="just">
              <a:spcBef>
                <a:spcPts val="300"/>
              </a:spcBef>
              <a:spcAft>
                <a:spcPts val="300"/>
              </a:spcAft>
              <a:buClrTx/>
              <a:buSzPct val="80000"/>
            </a:pPr>
            <a:r>
              <a:rPr lang="fr-FR" sz="1350" b="1" dirty="0" smtClean="0"/>
              <a:t>Le </a:t>
            </a:r>
            <a:r>
              <a:rPr lang="fr-FR" sz="1350" b="1" dirty="0"/>
              <a:t>Panel 2021 </a:t>
            </a:r>
            <a:r>
              <a:rPr lang="fr-FR" sz="1350" dirty="0"/>
              <a:t>(élèves entrés en petite section en 2021, qui n’arriveront en 6e qu’en 2029</a:t>
            </a:r>
            <a:r>
              <a:rPr lang="fr-FR" sz="1350" dirty="0" smtClean="0"/>
              <a:t>)</a:t>
            </a:r>
            <a:endParaRPr lang="fr-FR" sz="135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1350" dirty="0" smtClean="0"/>
              <a:t> </a:t>
            </a:r>
            <a:r>
              <a:rPr lang="fr-FR" sz="1350" b="1" dirty="0"/>
              <a:t>Un suivi des dynamiques éducatives </a:t>
            </a:r>
            <a:r>
              <a:rPr lang="fr-FR" sz="1350" b="1" dirty="0" smtClean="0"/>
              <a:t>actuelles</a:t>
            </a:r>
            <a:r>
              <a:rPr lang="fr-FR" sz="1350" dirty="0" smtClean="0"/>
              <a:t> : analyser </a:t>
            </a:r>
            <a:r>
              <a:rPr lang="fr-FR" sz="1350" dirty="0"/>
              <a:t>les évolutions du système </a:t>
            </a:r>
            <a:r>
              <a:rPr lang="fr-FR" sz="1350" dirty="0" smtClean="0"/>
              <a:t>éducatif, notamment dans le </a:t>
            </a:r>
            <a:r>
              <a:rPr lang="fr-FR" sz="1350" dirty="0"/>
              <a:t>cadre des dynamiques éducatives récentes </a:t>
            </a:r>
            <a:r>
              <a:rPr lang="en-US" sz="1350" dirty="0" smtClean="0"/>
              <a:t>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Tx/>
              <a:buSzPct val="80000"/>
            </a:pPr>
            <a:r>
              <a:rPr lang="fr-FR" sz="1350" dirty="0"/>
              <a:t>heure hebdomadaire de soutien ou d’approfondissement en mathématiques ou en français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Tx/>
              <a:buSzPct val="80000"/>
            </a:pPr>
            <a:r>
              <a:rPr lang="fr-FR" sz="1350" dirty="0"/>
              <a:t>suppression de l’enseignement technologique au collège (depuis le rentrée 2023)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Tx/>
              <a:buSzPct val="80000"/>
            </a:pPr>
            <a:r>
              <a:rPr lang="fr-FR" sz="1350" dirty="0"/>
              <a:t>mise en place des groupes de besoin en français et en mathématiques en classe de </a:t>
            </a:r>
            <a:r>
              <a:rPr lang="fr-FR" sz="1350" dirty="0" smtClean="0"/>
              <a:t>5e</a:t>
            </a:r>
            <a:endParaRPr lang="fr-FR" sz="1350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spcBef>
                <a:spcPts val="300"/>
              </a:spcBef>
              <a:spcAft>
                <a:spcPts val="300"/>
              </a:spcAft>
              <a:buClrTx/>
              <a:buSzPct val="80000"/>
            </a:pPr>
            <a:r>
              <a:rPr lang="fr-FR" sz="1350" dirty="0"/>
              <a:t>renforcement du niveau d’exigence au brevet </a:t>
            </a:r>
            <a:r>
              <a:rPr lang="fr-FR" sz="1350" dirty="0" smtClean="0"/>
              <a:t>(session 2026)</a:t>
            </a:r>
            <a:endParaRPr lang="fr-FR" sz="1350" dirty="0"/>
          </a:p>
          <a:p>
            <a:pPr marL="274638" lvl="1" indent="0">
              <a:lnSpc>
                <a:spcPct val="80000"/>
              </a:lnSpc>
              <a:buFont typeface="Wingdings 3" pitchFamily="18" charset="2"/>
              <a:buNone/>
              <a:defRPr/>
            </a:pPr>
            <a:endParaRPr lang="fr-FR" altLang="fr-FR" sz="1400" dirty="0" smtClean="0"/>
          </a:p>
          <a:p>
            <a:pPr marL="274638" lvl="1" indent="0">
              <a:lnSpc>
                <a:spcPct val="80000"/>
              </a:lnSpc>
              <a:buNone/>
              <a:defRPr/>
            </a:pPr>
            <a:endParaRPr lang="fr-FR" sz="1400" dirty="0"/>
          </a:p>
          <a:p>
            <a:pPr marL="274638" lvl="1" indent="0">
              <a:lnSpc>
                <a:spcPct val="80000"/>
              </a:lnSpc>
              <a:buFont typeface="Wingdings 3" pitchFamily="18" charset="2"/>
              <a:buNone/>
              <a:defRPr/>
            </a:pPr>
            <a:endParaRPr lang="fr-FR" altLang="fr-FR" sz="1400" dirty="0" smtClean="0"/>
          </a:p>
          <a:p>
            <a:pPr>
              <a:lnSpc>
                <a:spcPct val="80000"/>
              </a:lnSpc>
              <a:defRPr/>
            </a:pPr>
            <a:endParaRPr lang="fr-FR" altLang="fr-FR" sz="1400" dirty="0" smtClean="0"/>
          </a:p>
        </p:txBody>
      </p:sp>
      <p:sp>
        <p:nvSpPr>
          <p:cNvPr id="133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C376B0D1-2AE0-4167-A1FE-460AE11E64E1}" type="slidenum">
              <a:rPr lang="fr-FR" altLang="fr-FR" sz="1400" smtClean="0">
                <a:solidFill>
                  <a:schemeClr val="tx2"/>
                </a:solidFill>
                <a:latin typeface="Arial" pitchFamily="34" charset="0"/>
              </a:rPr>
              <a:pPr/>
              <a:t>3</a:t>
            </a:fld>
            <a:endParaRPr lang="fr-FR" altLang="fr-FR" sz="1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339502"/>
            <a:ext cx="6899275" cy="528092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altLang="fr-FR" sz="1800" dirty="0">
                <a:solidFill>
                  <a:schemeClr val="tx2">
                    <a:lumMod val="75000"/>
                  </a:schemeClr>
                </a:solidFill>
              </a:rPr>
              <a:t>Les principes généraux </a:t>
            </a:r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du Panel 2023</a:t>
            </a:r>
            <a:endParaRPr lang="fr-FR" alt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808" y="867594"/>
            <a:ext cx="8136904" cy="3672408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just">
              <a:lnSpc>
                <a:spcPct val="80000"/>
              </a:lnSpc>
            </a:pPr>
            <a:r>
              <a:rPr lang="fr-FR" altLang="fr-FR" sz="1400" dirty="0"/>
              <a:t>Les </a:t>
            </a:r>
            <a:r>
              <a:rPr lang="fr-FR" altLang="fr-FR" sz="1400" dirty="0" smtClean="0"/>
              <a:t>élèves </a:t>
            </a:r>
            <a:r>
              <a:rPr lang="fr-FR" altLang="fr-FR" sz="1400" dirty="0"/>
              <a:t>seront observés de </a:t>
            </a:r>
            <a:r>
              <a:rPr lang="fr-FR" altLang="fr-FR" sz="1400" dirty="0" smtClean="0"/>
              <a:t>la 6</a:t>
            </a:r>
            <a:r>
              <a:rPr lang="fr-FR" altLang="fr-FR" sz="1400" baseline="30000" dirty="0" smtClean="0"/>
              <a:t>e</a:t>
            </a:r>
            <a:r>
              <a:rPr lang="fr-FR" altLang="fr-FR" sz="1400" dirty="0" smtClean="0"/>
              <a:t> jusqu’à </a:t>
            </a:r>
            <a:r>
              <a:rPr lang="fr-FR" altLang="fr-FR" sz="1400" dirty="0"/>
              <a:t>la fin de leur scolarité </a:t>
            </a:r>
            <a:r>
              <a:rPr lang="fr-FR" altLang="fr-FR" sz="1400" dirty="0" smtClean="0"/>
              <a:t>secondaire</a:t>
            </a:r>
          </a:p>
          <a:p>
            <a:pPr algn="just">
              <a:lnSpc>
                <a:spcPct val="80000"/>
              </a:lnSpc>
            </a:pPr>
            <a:endParaRPr lang="fr-FR" altLang="fr-FR" sz="800" dirty="0" smtClean="0"/>
          </a:p>
          <a:p>
            <a:pPr algn="just">
              <a:lnSpc>
                <a:spcPct val="80000"/>
              </a:lnSpc>
            </a:pPr>
            <a:r>
              <a:rPr lang="fr-FR" altLang="fr-FR" sz="1400" dirty="0" smtClean="0"/>
              <a:t>La  </a:t>
            </a:r>
            <a:r>
              <a:rPr lang="fr-FR" altLang="fr-FR" sz="1400" dirty="0"/>
              <a:t>poursuite du suivi dans l’enseignement supérieur et au </a:t>
            </a:r>
            <a:r>
              <a:rPr lang="fr-FR" altLang="fr-FR" sz="1400" dirty="0" smtClean="0"/>
              <a:t>cours des </a:t>
            </a:r>
            <a:r>
              <a:rPr lang="fr-FR" altLang="fr-FR" sz="1400" dirty="0"/>
              <a:t>premières années d’insertion </a:t>
            </a:r>
            <a:r>
              <a:rPr lang="fr-FR" altLang="fr-FR" sz="1400" dirty="0" smtClean="0"/>
              <a:t>professionnelle est également envisagée (comme </a:t>
            </a:r>
            <a:r>
              <a:rPr lang="fr-FR" altLang="fr-FR" sz="1400" dirty="0"/>
              <a:t>c’était </a:t>
            </a:r>
            <a:r>
              <a:rPr lang="fr-FR" altLang="fr-FR" sz="1400" dirty="0" smtClean="0"/>
              <a:t>le cas </a:t>
            </a:r>
            <a:r>
              <a:rPr lang="fr-FR" altLang="fr-FR" sz="1400" dirty="0"/>
              <a:t>pour le dispositif EVA des panels 2007 et </a:t>
            </a:r>
            <a:r>
              <a:rPr lang="fr-FR" altLang="fr-FR" sz="1400" dirty="0" smtClean="0"/>
              <a:t>1995)</a:t>
            </a:r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800" dirty="0"/>
          </a:p>
          <a:p>
            <a:pPr>
              <a:lnSpc>
                <a:spcPct val="80000"/>
              </a:lnSpc>
              <a:defRPr/>
            </a:pPr>
            <a:r>
              <a:rPr lang="fr-FR" altLang="fr-FR" sz="1400" dirty="0"/>
              <a:t>La taille de l’échantillon sera proche de 35 000 élèves (près de 5 % de la population d’inférence</a:t>
            </a:r>
            <a:r>
              <a:rPr lang="fr-FR" altLang="fr-FR" sz="1400" dirty="0" smtClean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fr-FR" altLang="fr-FR" sz="800" dirty="0" smtClean="0"/>
          </a:p>
          <a:p>
            <a:pPr>
              <a:lnSpc>
                <a:spcPct val="80000"/>
              </a:lnSpc>
              <a:defRPr/>
            </a:pPr>
            <a:r>
              <a:rPr lang="fr-FR" altLang="fr-FR" sz="1400" dirty="0"/>
              <a:t>Tirage à trois degrés :  </a:t>
            </a:r>
            <a:r>
              <a:rPr lang="fr-FR" altLang="fr-FR" sz="1400" dirty="0" smtClean="0"/>
              <a:t>collège</a:t>
            </a:r>
            <a:r>
              <a:rPr lang="fr-FR" altLang="fr-FR" sz="1400" dirty="0"/>
              <a:t>,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puis </a:t>
            </a:r>
            <a:r>
              <a:rPr lang="fr-FR" altLang="fr-FR" sz="1400" dirty="0" smtClean="0"/>
              <a:t>classe, </a:t>
            </a:r>
            <a:r>
              <a:rPr lang="fr-FR" altLang="fr-FR" sz="1400" dirty="0"/>
              <a:t>puis </a:t>
            </a:r>
            <a:r>
              <a:rPr lang="fr-FR" altLang="fr-FR" sz="1400" dirty="0" smtClean="0"/>
              <a:t>élèves</a:t>
            </a:r>
          </a:p>
          <a:p>
            <a:pPr>
              <a:lnSpc>
                <a:spcPct val="80000"/>
              </a:lnSpc>
              <a:defRPr/>
            </a:pPr>
            <a:endParaRPr lang="fr-FR" altLang="fr-FR" sz="800" dirty="0"/>
          </a:p>
          <a:p>
            <a:pPr>
              <a:lnSpc>
                <a:spcPct val="80000"/>
              </a:lnSpc>
              <a:defRPr/>
            </a:pPr>
            <a:r>
              <a:rPr lang="fr-FR" altLang="fr-FR" sz="1400" dirty="0"/>
              <a:t>Champ : </a:t>
            </a:r>
            <a:r>
              <a:rPr lang="fr-FR" altLang="fr-FR" sz="1400" dirty="0" smtClean="0"/>
              <a:t>élèves entrés en 6</a:t>
            </a:r>
            <a:r>
              <a:rPr lang="fr-FR" altLang="fr-FR" sz="1400" baseline="30000" dirty="0" smtClean="0"/>
              <a:t>e</a:t>
            </a:r>
            <a:r>
              <a:rPr lang="fr-FR" altLang="fr-FR" sz="1400" dirty="0" smtClean="0"/>
              <a:t> en France (y compris les IEF) en 2023</a:t>
            </a:r>
            <a:endParaRPr lang="fr-FR" altLang="fr-FR" sz="1400" dirty="0"/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800" dirty="0" smtClean="0"/>
          </a:p>
          <a:p>
            <a:pPr>
              <a:lnSpc>
                <a:spcPct val="80000"/>
              </a:lnSpc>
              <a:defRPr/>
            </a:pPr>
            <a:r>
              <a:rPr lang="fr-FR" altLang="fr-FR" sz="1400" dirty="0"/>
              <a:t>Surreprésentation </a:t>
            </a:r>
            <a:r>
              <a:rPr lang="fr-FR" altLang="fr-FR" sz="1400" dirty="0" smtClean="0"/>
              <a:t>:</a:t>
            </a:r>
            <a:endParaRPr lang="fr-FR" altLang="fr-FR" sz="1400" dirty="0"/>
          </a:p>
          <a:p>
            <a:pPr lvl="1">
              <a:lnSpc>
                <a:spcPct val="80000"/>
              </a:lnSpc>
              <a:buClrTx/>
              <a:defRPr/>
            </a:pPr>
            <a:r>
              <a:rPr lang="fr-FR" altLang="fr-FR" sz="1400" dirty="0"/>
              <a:t>des élèves scolarisés dans les collèges de l’éducation prioritaire renforcée ( REP+)</a:t>
            </a:r>
          </a:p>
          <a:p>
            <a:pPr lvl="1">
              <a:lnSpc>
                <a:spcPct val="80000"/>
              </a:lnSpc>
              <a:buClrTx/>
              <a:defRPr/>
            </a:pPr>
            <a:r>
              <a:rPr lang="fr-FR" altLang="fr-FR" sz="1400" dirty="0"/>
              <a:t>des élèves qui disposent d’un Projet personnalisé de scolarisation (PPS) et des élèves en Section d’enseignement général et professionnel adapté (</a:t>
            </a:r>
            <a:r>
              <a:rPr lang="fr-FR" altLang="fr-FR" sz="1400" dirty="0" err="1"/>
              <a:t>Segpa</a:t>
            </a:r>
            <a:r>
              <a:rPr lang="fr-FR" altLang="fr-FR" sz="1400" dirty="0"/>
              <a:t>)</a:t>
            </a:r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1400" dirty="0"/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8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fr-FR" altLang="fr-FR" sz="1400" b="1" dirty="0">
                <a:solidFill>
                  <a:schemeClr val="tx2">
                    <a:lumMod val="75000"/>
                  </a:schemeClr>
                </a:solidFill>
              </a:rPr>
              <a:t>Comme les </a:t>
            </a:r>
            <a:r>
              <a:rPr lang="fr-FR" altLang="fr-FR" sz="1400" b="1" dirty="0" smtClean="0">
                <a:solidFill>
                  <a:schemeClr val="tx2">
                    <a:lumMod val="75000"/>
                  </a:schemeClr>
                </a:solidFill>
              </a:rPr>
              <a:t>panels précédents, </a:t>
            </a:r>
            <a:r>
              <a:rPr lang="fr-FR" altLang="fr-FR" sz="1400" b="1" dirty="0">
                <a:solidFill>
                  <a:schemeClr val="tx2">
                    <a:lumMod val="75000"/>
                  </a:schemeClr>
                </a:solidFill>
              </a:rPr>
              <a:t>l’obligation de réponse sera demandée pour le panel </a:t>
            </a:r>
            <a:r>
              <a:rPr lang="fr-FR" altLang="fr-FR" sz="1400" b="1" dirty="0" smtClean="0">
                <a:solidFill>
                  <a:schemeClr val="tx2">
                    <a:lumMod val="75000"/>
                  </a:schemeClr>
                </a:solidFill>
              </a:rPr>
              <a:t>2023.</a:t>
            </a:r>
            <a:endParaRPr lang="fr-FR" altLang="fr-FR" sz="1400" b="1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lnSpc>
                <a:spcPct val="80000"/>
              </a:lnSpc>
            </a:pPr>
            <a:endParaRPr lang="fr-FR" altLang="fr-FR" sz="1600" dirty="0"/>
          </a:p>
          <a:p>
            <a:pPr marL="0" indent="0" algn="just">
              <a:lnSpc>
                <a:spcPct val="80000"/>
              </a:lnSpc>
              <a:buNone/>
            </a:pPr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23792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60040"/>
            <a:ext cx="8135937" cy="55823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Dispositif de recueil d’information </a:t>
            </a:r>
            <a:b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2025-2026</a:t>
            </a:r>
            <a:endParaRPr lang="fr-FR" alt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4983" y="924612"/>
            <a:ext cx="8964488" cy="397827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fr-FR" altLang="fr-FR" sz="1200" dirty="0"/>
          </a:p>
          <a:p>
            <a:pPr lvl="1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400" b="1" dirty="0" smtClean="0"/>
              <a:t>Actualisation de la situation </a:t>
            </a:r>
            <a:r>
              <a:rPr lang="fr-FR" altLang="fr-FR" sz="1400" b="1" dirty="0"/>
              <a:t>scolaire </a:t>
            </a:r>
            <a:r>
              <a:rPr lang="fr-FR" altLang="fr-FR" sz="1400" dirty="0"/>
              <a:t>de l’élève à partir des systèmes d’information existants </a:t>
            </a:r>
            <a:r>
              <a:rPr lang="fr-FR" altLang="fr-FR" sz="1400" dirty="0" smtClean="0"/>
              <a:t>(SYSCA) et si l’élève n’est pas trouvé à partir d’enquêtes auprès des familles et des établissements scolaires</a:t>
            </a:r>
          </a:p>
          <a:p>
            <a:pPr lvl="1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400" b="1" dirty="0"/>
              <a:t>Les acquis cognitifs des élèves </a:t>
            </a:r>
            <a:r>
              <a:rPr lang="fr-FR" altLang="fr-FR" sz="1400" dirty="0"/>
              <a:t>du panel seront remontés via les résultats aux évaluations </a:t>
            </a:r>
            <a:r>
              <a:rPr lang="fr-FR" altLang="fr-FR" sz="1400" dirty="0" smtClean="0"/>
              <a:t>nationales</a:t>
            </a:r>
            <a:endParaRPr lang="fr-FR" altLang="fr-FR" sz="800" dirty="0" smtClean="0"/>
          </a:p>
          <a:p>
            <a:pPr lvl="1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400" b="1" dirty="0" smtClean="0"/>
              <a:t>Une </a:t>
            </a:r>
            <a:r>
              <a:rPr lang="fr-FR" altLang="fr-FR" sz="1400" b="1" dirty="0"/>
              <a:t>enquête </a:t>
            </a:r>
            <a:r>
              <a:rPr lang="fr-FR" altLang="fr-FR" sz="1400" b="1" dirty="0" smtClean="0"/>
              <a:t>multimode (internet, papier, téléphone) auprès </a:t>
            </a:r>
            <a:r>
              <a:rPr lang="fr-FR" altLang="fr-FR" sz="1400" b="1" dirty="0"/>
              <a:t>des familles </a:t>
            </a:r>
            <a:r>
              <a:rPr lang="fr-FR" altLang="fr-FR" sz="1400" dirty="0"/>
              <a:t>des </a:t>
            </a:r>
            <a:r>
              <a:rPr lang="fr-FR" altLang="fr-FR" sz="1400" dirty="0" smtClean="0"/>
              <a:t>élèves scolarisés en classe de 4e qui aura pour principaux objectifs :</a:t>
            </a:r>
            <a:endParaRPr lang="fr-FR" altLang="fr-FR" sz="800" dirty="0"/>
          </a:p>
          <a:p>
            <a:pPr marL="798513" lvl="2" indent="-171450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400" dirty="0"/>
              <a:t>Recueillir des informations sur le milieu familial et social de l’élève</a:t>
            </a:r>
          </a:p>
          <a:p>
            <a:pPr marL="798513" lvl="2" indent="-171450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400" dirty="0" smtClean="0"/>
              <a:t>Recueillir </a:t>
            </a:r>
            <a:r>
              <a:rPr lang="fr-FR" altLang="fr-FR" sz="1400" dirty="0"/>
              <a:t>des informations </a:t>
            </a:r>
            <a:r>
              <a:rPr lang="fr-FR" altLang="fr-FR" sz="1400" dirty="0" smtClean="0"/>
              <a:t>sur leurs aspirations et leurs représentations en termes d’orientation, avant qu’elle ne soit figée (un an avant le premier palier d’orientation)</a:t>
            </a:r>
          </a:p>
          <a:p>
            <a:pPr lvl="2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fr-FR" altLang="fr-FR" sz="1400" dirty="0" smtClean="0"/>
              <a:t>Temps de passation : 25 minutes</a:t>
            </a:r>
            <a:endParaRPr lang="fr-FR" altLang="fr-FR" sz="800" dirty="0" smtClean="0"/>
          </a:p>
          <a:p>
            <a:pPr lvl="1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400" b="1" dirty="0"/>
              <a:t>Une enquête </a:t>
            </a:r>
            <a:r>
              <a:rPr lang="fr-FR" altLang="fr-FR" sz="1400" b="1" dirty="0" smtClean="0"/>
              <a:t>internet auprès </a:t>
            </a:r>
            <a:r>
              <a:rPr lang="fr-FR" altLang="fr-FR" sz="1400" b="1" dirty="0"/>
              <a:t>des élèves </a:t>
            </a:r>
            <a:r>
              <a:rPr lang="fr-FR" altLang="fr-FR" sz="1400" dirty="0"/>
              <a:t>scolarisés en classe de 4e qui aura </a:t>
            </a:r>
            <a:r>
              <a:rPr lang="fr-FR" altLang="fr-FR" sz="1400" dirty="0" smtClean="0"/>
              <a:t>pour principaux objectifs </a:t>
            </a:r>
            <a:r>
              <a:rPr lang="fr-FR" altLang="fr-FR" sz="1400" dirty="0"/>
              <a:t>de </a:t>
            </a:r>
            <a:r>
              <a:rPr lang="fr-FR" altLang="fr-FR" sz="1400" dirty="0" smtClean="0"/>
              <a:t>:</a:t>
            </a:r>
            <a:endParaRPr lang="fr-FR" altLang="fr-FR" sz="800" dirty="0"/>
          </a:p>
          <a:p>
            <a:pPr marL="798513" lvl="2" indent="-171450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400" dirty="0" smtClean="0"/>
              <a:t>Mesurer leurs acquis conatifs (motivation, estime de soi, bien être, satisfaction au collège et dans la vie)</a:t>
            </a:r>
          </a:p>
          <a:p>
            <a:pPr marL="798513" lvl="2" indent="-171450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400" dirty="0"/>
              <a:t>Recueillir des informations sur </a:t>
            </a:r>
            <a:r>
              <a:rPr lang="fr-FR" altLang="fr-FR" sz="1400" dirty="0" smtClean="0"/>
              <a:t>leurs projets, </a:t>
            </a:r>
            <a:r>
              <a:rPr lang="fr-FR" altLang="fr-FR" sz="1400" dirty="0"/>
              <a:t>aspirations et </a:t>
            </a:r>
            <a:r>
              <a:rPr lang="fr-FR" altLang="fr-FR" sz="1400" dirty="0" smtClean="0"/>
              <a:t>représentations </a:t>
            </a:r>
            <a:r>
              <a:rPr lang="fr-FR" altLang="fr-FR" sz="1400" dirty="0"/>
              <a:t>en termes </a:t>
            </a:r>
            <a:r>
              <a:rPr lang="fr-FR" altLang="fr-FR" sz="1400" dirty="0" smtClean="0"/>
              <a:t>d’orientation</a:t>
            </a:r>
          </a:p>
          <a:p>
            <a:pPr lvl="2" algn="just">
              <a:lnSpc>
                <a:spcPct val="80000"/>
              </a:lnSpc>
              <a:spcBef>
                <a:spcPts val="400"/>
              </a:spcBef>
              <a:spcAft>
                <a:spcPts val="500"/>
              </a:spcAft>
              <a:defRPr/>
            </a:pPr>
            <a:r>
              <a:rPr lang="fr-FR" altLang="fr-FR" sz="1400" dirty="0" smtClean="0"/>
              <a:t>Administrée dans les collèges, temps </a:t>
            </a:r>
            <a:r>
              <a:rPr lang="fr-FR" altLang="fr-FR" sz="1400" dirty="0"/>
              <a:t>de passation : </a:t>
            </a:r>
            <a:r>
              <a:rPr lang="fr-FR" altLang="fr-FR" sz="1400" dirty="0" smtClean="0"/>
              <a:t>20 </a:t>
            </a:r>
            <a:r>
              <a:rPr lang="fr-FR" altLang="fr-FR" sz="1400" dirty="0"/>
              <a:t>minutes</a:t>
            </a:r>
            <a:endParaRPr lang="fr-FR" altLang="fr-FR" sz="800" dirty="0"/>
          </a:p>
          <a:p>
            <a:pPr lvl="2" algn="just">
              <a:lnSpc>
                <a:spcPct val="80000"/>
              </a:lnSpc>
              <a:defRPr/>
            </a:pPr>
            <a:endParaRPr lang="fr-FR" altLang="fr-FR" sz="1400" dirty="0" smtClean="0"/>
          </a:p>
          <a:p>
            <a:pPr lvl="2" algn="just">
              <a:lnSpc>
                <a:spcPct val="80000"/>
              </a:lnSpc>
              <a:defRPr/>
            </a:pPr>
            <a:endParaRPr lang="fr-FR" altLang="fr-FR" sz="800" dirty="0"/>
          </a:p>
        </p:txBody>
      </p:sp>
      <p:sp>
        <p:nvSpPr>
          <p:cNvPr id="133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C376B0D1-2AE0-4167-A1FE-460AE11E64E1}" type="slidenum">
              <a:rPr lang="fr-FR" altLang="fr-FR" sz="1400" smtClean="0">
                <a:solidFill>
                  <a:schemeClr val="tx2"/>
                </a:solidFill>
                <a:latin typeface="Arial" pitchFamily="34" charset="0"/>
              </a:rPr>
              <a:pPr/>
              <a:t>5</a:t>
            </a:fld>
            <a:endParaRPr lang="fr-FR" altLang="fr-FR" sz="1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83518"/>
            <a:ext cx="8135937" cy="36004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Thèmes de l’enquête auprès des familles</a:t>
            </a:r>
            <a:endParaRPr lang="fr-FR" alt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05226"/>
            <a:ext cx="8496944" cy="397827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fr-FR" altLang="fr-FR" sz="1600" dirty="0"/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Parcours </a:t>
            </a:r>
            <a:r>
              <a:rPr lang="fr-FR" altLang="fr-FR" sz="1600" dirty="0"/>
              <a:t>scolaire des élèves </a:t>
            </a:r>
            <a:r>
              <a:rPr lang="fr-FR" altLang="fr-FR" sz="1600" dirty="0" smtClean="0"/>
              <a:t>avant d’arriver au collège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endParaRPr lang="fr-FR" altLang="fr-FR" sz="800" dirty="0"/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Caractéristiques </a:t>
            </a:r>
            <a:r>
              <a:rPr lang="fr-FR" altLang="fr-FR" sz="1600" dirty="0"/>
              <a:t>du milieu familial de l’élève : composition, situation par rapport à l’emploi, PCS, niveau de diplôme, </a:t>
            </a:r>
            <a:r>
              <a:rPr lang="fr-FR" altLang="fr-FR" sz="1600" dirty="0" smtClean="0"/>
              <a:t>situation financière, origine migratoire, pratiques culturelles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Etat de santé de l’élève et aménagements scolaires pour les élèves en situation de handicap (tels que perçus par les familles</a:t>
            </a:r>
            <a:r>
              <a:rPr lang="fr-FR" sz="1600" dirty="0" smtClean="0"/>
              <a:t>)</a:t>
            </a:r>
            <a:endParaRPr lang="fr-FR" altLang="fr-FR" sz="1600" dirty="0" smtClean="0"/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endParaRPr lang="fr-FR" altLang="fr-FR" sz="800" dirty="0"/>
          </a:p>
          <a:p>
            <a:pPr lvl="1">
              <a:lnSpc>
                <a:spcPct val="8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Degré </a:t>
            </a:r>
            <a:r>
              <a:rPr lang="fr-FR" altLang="fr-FR" sz="1600" dirty="0"/>
              <a:t>d’implication des parents dans le suivi de la scolarité de </a:t>
            </a:r>
            <a:r>
              <a:rPr lang="fr-FR" altLang="fr-FR" sz="1600" dirty="0" smtClean="0"/>
              <a:t>l’enfant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(aide aux devoirs, échanges avec les professeurs...)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Aspirations familiales en termes d’orientation et de poursuite d’études (diplôme)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endParaRPr lang="fr-FR" altLang="fr-FR" sz="800" dirty="0"/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Perceptions de la place de l’école, de l’enseignement au collège, du niveau scolaire de l’enfant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endParaRPr lang="fr-FR" altLang="fr-FR" sz="800" dirty="0"/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/>
              <a:t>Perception des familles </a:t>
            </a:r>
            <a:r>
              <a:rPr lang="fr-FR" altLang="fr-FR" sz="1600" dirty="0" smtClean="0"/>
              <a:t>sur </a:t>
            </a:r>
            <a:r>
              <a:rPr lang="fr-FR" altLang="fr-FR" sz="1600" dirty="0"/>
              <a:t>certaines </a:t>
            </a:r>
            <a:r>
              <a:rPr lang="fr-FR" altLang="fr-FR" sz="1600" dirty="0" smtClean="0"/>
              <a:t>thématiques, permettant </a:t>
            </a:r>
            <a:r>
              <a:rPr lang="fr-FR" altLang="fr-FR" sz="1600" dirty="0"/>
              <a:t>d’analyser l’influence des stéréotypes (genre, </a:t>
            </a:r>
            <a:r>
              <a:rPr lang="fr-FR" altLang="fr-FR" sz="1600" dirty="0" smtClean="0"/>
              <a:t>origine sociale</a:t>
            </a:r>
            <a:r>
              <a:rPr lang="fr-FR" altLang="fr-FR" sz="1600" dirty="0"/>
              <a:t>, origine géographique…)</a:t>
            </a:r>
            <a:endParaRPr lang="fr-FR" altLang="fr-FR" sz="800" dirty="0"/>
          </a:p>
          <a:p>
            <a:pPr lvl="1">
              <a:lnSpc>
                <a:spcPct val="80000"/>
              </a:lnSpc>
              <a:defRPr/>
            </a:pPr>
            <a:endParaRPr lang="fr-FR" altLang="fr-FR" sz="8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r-FR" altLang="fr-FR" sz="1600" dirty="0" smtClean="0"/>
              <a:t>.</a:t>
            </a:r>
            <a:endParaRPr lang="fr-FR" altLang="fr-FR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fr-FR" altLang="fr-FR" sz="1600" dirty="0"/>
          </a:p>
        </p:txBody>
      </p:sp>
      <p:sp>
        <p:nvSpPr>
          <p:cNvPr id="133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C376B0D1-2AE0-4167-A1FE-460AE11E64E1}" type="slidenum">
              <a:rPr lang="fr-FR" altLang="fr-FR" sz="1400" smtClean="0">
                <a:solidFill>
                  <a:schemeClr val="tx2"/>
                </a:solidFill>
                <a:latin typeface="Arial" pitchFamily="34" charset="0"/>
              </a:rPr>
              <a:pPr/>
              <a:t>6</a:t>
            </a:fld>
            <a:endParaRPr lang="fr-FR" altLang="fr-FR" sz="1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83518"/>
            <a:ext cx="8135937" cy="36004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altLang="fr-FR" sz="1800" dirty="0" smtClean="0">
                <a:solidFill>
                  <a:schemeClr val="tx2">
                    <a:lumMod val="75000"/>
                  </a:schemeClr>
                </a:solidFill>
              </a:rPr>
              <a:t>Thèmes de l’enquête auprès des élèves</a:t>
            </a:r>
            <a:endParaRPr lang="fr-FR" alt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5266"/>
            <a:ext cx="8496944" cy="3618234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/>
              <a:t>Mesure des acquis conatifs </a:t>
            </a:r>
            <a:endParaRPr lang="fr-FR" altLang="fr-FR" sz="800" dirty="0"/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 Sentiment d’efficacité personnelle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 Estime de soi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 Motivation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 Bien être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 Satisfaction au collège et dans la vie</a:t>
            </a:r>
            <a:endParaRPr lang="fr-FR" altLang="fr-FR" sz="8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Perception de l’enseignement reçu au collège et perception de leur niveau scolaire</a:t>
            </a:r>
            <a:endParaRPr lang="fr-FR" altLang="fr-FR" sz="8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Projets d’orientation après la troisième et aspirations en termes de diplôme et de métier</a:t>
            </a:r>
            <a:endParaRPr lang="fr-FR" altLang="fr-FR" sz="800" dirty="0" smtClean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/>
              <a:t>Activités en dehors du collège : travail scolaire et loisirs (activités culturelles, usage des écrans, activités sportives, lecture…)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  <a:defRPr/>
            </a:pPr>
            <a:endParaRPr lang="fr-FR" altLang="fr-FR" sz="1600" dirty="0"/>
          </a:p>
          <a:p>
            <a:pPr lvl="1">
              <a:lnSpc>
                <a:spcPct val="80000"/>
              </a:lnSpc>
              <a:defRPr/>
            </a:pPr>
            <a:endParaRPr lang="fr-FR" altLang="fr-FR" sz="16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fr-FR" altLang="fr-FR" sz="1600" dirty="0" smtClean="0"/>
              <a:t>.</a:t>
            </a:r>
            <a:endParaRPr lang="fr-FR" altLang="fr-FR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fr-FR" altLang="fr-FR" sz="1600" dirty="0"/>
          </a:p>
        </p:txBody>
      </p:sp>
      <p:sp>
        <p:nvSpPr>
          <p:cNvPr id="133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fld id="{C376B0D1-2AE0-4167-A1FE-460AE11E64E1}" type="slidenum">
              <a:rPr lang="fr-FR" altLang="fr-FR" sz="1400" smtClean="0">
                <a:solidFill>
                  <a:schemeClr val="tx2"/>
                </a:solidFill>
                <a:latin typeface="Arial" pitchFamily="34" charset="0"/>
              </a:rPr>
              <a:pPr/>
              <a:t>7</a:t>
            </a:fld>
            <a:endParaRPr lang="fr-FR" altLang="fr-FR" sz="1400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39552" y="483518"/>
            <a:ext cx="8424000" cy="36004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Comitologie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Autofit/>
          </a:bodyPr>
          <a:lstStyle/>
          <a:p>
            <a:fld id="{733122C9-A0B9-462F-8757-0847AD287B63}" type="slidenum">
              <a:rPr lang="fr-FR" sz="1400">
                <a:solidFill>
                  <a:schemeClr val="tx2"/>
                </a:solidFill>
                <a:latin typeface="Arial" pitchFamily="34" charset="0"/>
              </a:rPr>
              <a:pPr/>
              <a:t>8</a:t>
            </a:fld>
            <a:endParaRPr lang="fr-FR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23558"/>
            <a:ext cx="8568952" cy="3939942"/>
          </a:xfrm>
          <a:prstGeom prst="rect">
            <a:avLst/>
          </a:prstGeom>
        </p:spPr>
        <p:txBody>
          <a:bodyPr/>
          <a:lstStyle/>
          <a:p>
            <a:pPr marL="177800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/>
              <a:t>Un Comité de pilotage du panel 2023 est mis en place . Il comprend des représentants </a:t>
            </a:r>
            <a:r>
              <a:rPr lang="fr-FR" sz="1400" dirty="0" smtClean="0"/>
              <a:t>:</a:t>
            </a:r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des </a:t>
            </a:r>
            <a:r>
              <a:rPr lang="fr-FR" sz="1400" dirty="0"/>
              <a:t>bureaux de la </a:t>
            </a:r>
            <a:r>
              <a:rPr lang="fr-FR" sz="1400" dirty="0" smtClean="0"/>
              <a:t>DEPP</a:t>
            </a:r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des </a:t>
            </a:r>
            <a:r>
              <a:rPr lang="fr-FR" sz="1400" dirty="0"/>
              <a:t>administrations et du service statistique du ministère de l’Éducation nationale </a:t>
            </a:r>
            <a:r>
              <a:rPr lang="fr-FR" sz="1400" dirty="0" smtClean="0"/>
              <a:t>(</a:t>
            </a:r>
            <a:r>
              <a:rPr lang="fr-FR" sz="1400" dirty="0"/>
              <a:t>DGESCO, </a:t>
            </a:r>
            <a:r>
              <a:rPr lang="fr-FR" sz="1400" dirty="0" smtClean="0"/>
              <a:t>IGESR)</a:t>
            </a:r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de </a:t>
            </a:r>
            <a:r>
              <a:rPr lang="fr-FR" sz="1400" dirty="0"/>
              <a:t>la Mission enquêtes, données et études </a:t>
            </a:r>
            <a:r>
              <a:rPr lang="fr-FR" sz="1400" dirty="0" smtClean="0"/>
              <a:t>statistiques</a:t>
            </a:r>
            <a:r>
              <a:rPr lang="fr-FR" sz="1400" dirty="0"/>
              <a:t> </a:t>
            </a:r>
            <a:r>
              <a:rPr lang="fr-FR" sz="1400" dirty="0" smtClean="0"/>
              <a:t>de l’INJEP</a:t>
            </a:r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de </a:t>
            </a:r>
            <a:r>
              <a:rPr lang="fr-FR" sz="1400" dirty="0"/>
              <a:t>L’Insee : division Recueil et traitement de l’information, division Conditions de vie des ménages et division Revenus des </a:t>
            </a:r>
            <a:r>
              <a:rPr lang="fr-FR" sz="1400" dirty="0" smtClean="0"/>
              <a:t>ménages</a:t>
            </a:r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de </a:t>
            </a:r>
            <a:r>
              <a:rPr lang="fr-FR" sz="1400" dirty="0"/>
              <a:t>l’unité Migrations internationales et minorités de </a:t>
            </a:r>
            <a:r>
              <a:rPr lang="fr-FR" sz="1400" dirty="0" smtClean="0"/>
              <a:t>l’</a:t>
            </a:r>
            <a:r>
              <a:rPr lang="fr-FR" sz="1400" dirty="0" err="1" smtClean="0"/>
              <a:t>Ined</a:t>
            </a:r>
            <a:endParaRPr lang="fr-FR" sz="1400" dirty="0" smtClean="0"/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du </a:t>
            </a:r>
            <a:r>
              <a:rPr lang="fr-FR" sz="1400" dirty="0"/>
              <a:t>service statistique ministériel de la </a:t>
            </a:r>
            <a:r>
              <a:rPr lang="fr-FR" sz="1400" dirty="0" smtClean="0"/>
              <a:t>culture</a:t>
            </a:r>
            <a:endParaRPr lang="fr-FR" sz="1400" dirty="0"/>
          </a:p>
          <a:p>
            <a:pPr marL="429800" lvl="1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 smtClean="0"/>
              <a:t>du </a:t>
            </a:r>
            <a:r>
              <a:rPr lang="fr-FR" sz="1400" dirty="0"/>
              <a:t>service statistique ministériel de la santé </a:t>
            </a:r>
            <a:endParaRPr lang="fr-FR" sz="1400" dirty="0" smtClean="0"/>
          </a:p>
          <a:p>
            <a:pPr marL="177800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</a:pPr>
            <a:r>
              <a:rPr lang="fr-FR" sz="1400" dirty="0"/>
              <a:t>Il comprend également des chercheurs spécialistes notamment en économie de l’éducation, en sociologie de l’éducation et des chercheurs experts de la problématique de l’orientation dans le second degré</a:t>
            </a:r>
            <a:endParaRPr lang="fr-FR" altLang="fr-FR" sz="1400" dirty="0"/>
          </a:p>
          <a:p>
            <a:pPr marL="177800" indent="-177800" algn="just" defTabSz="457200">
              <a:spcBef>
                <a:spcPct val="20000"/>
              </a:spcBef>
              <a:spcAft>
                <a:spcPts val="300"/>
              </a:spcAft>
              <a:buSzPct val="100000"/>
              <a:buFont typeface="Arial"/>
              <a:buChar char="■"/>
              <a:defRPr/>
            </a:pPr>
            <a:r>
              <a:rPr lang="fr-FR" altLang="fr-FR" sz="1400" dirty="0"/>
              <a:t>Des représentants des parents d’élèves, des représentants des personnels et des syndicats d’enseignants seront réunis avant le lancement de l’enquête</a:t>
            </a:r>
          </a:p>
        </p:txBody>
      </p:sp>
    </p:spTree>
    <p:extLst>
      <p:ext uri="{BB962C8B-B14F-4D97-AF65-F5344CB8AC3E}">
        <p14:creationId xmlns:p14="http://schemas.microsoft.com/office/powerpoint/2010/main" val="24704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67544" y="195486"/>
            <a:ext cx="8424000" cy="360040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Calendrier prévisionnel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depp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Autofit/>
          </a:bodyPr>
          <a:lstStyle/>
          <a:p>
            <a:fld id="{733122C9-A0B9-462F-8757-0847AD287B63}" type="slidenum">
              <a:rPr lang="fr-FR" sz="1400">
                <a:solidFill>
                  <a:schemeClr val="tx2"/>
                </a:solidFill>
                <a:latin typeface="Arial" pitchFamily="34" charset="0"/>
              </a:rPr>
              <a:pPr/>
              <a:t>9</a:t>
            </a:fld>
            <a:endParaRPr lang="fr-FR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08" y="627534"/>
            <a:ext cx="8424936" cy="4392488"/>
          </a:xfrm>
          <a:prstGeom prst="rect">
            <a:avLst/>
          </a:prstGeom>
        </p:spPr>
        <p:txBody>
          <a:bodyPr/>
          <a:lstStyle/>
          <a:p>
            <a:r>
              <a:rPr lang="fr-FR" sz="1600" b="1" u="sng" dirty="0" smtClean="0"/>
              <a:t>2025- 2026</a:t>
            </a:r>
            <a:r>
              <a:rPr lang="fr-FR" sz="1600" b="1" u="sng" dirty="0"/>
              <a:t> : préparation </a:t>
            </a:r>
            <a:r>
              <a:rPr lang="fr-FR" sz="1600" b="1" u="sng" dirty="0" smtClean="0"/>
              <a:t>des enquêtes</a:t>
            </a:r>
          </a:p>
          <a:p>
            <a:endParaRPr lang="fr-FR" sz="300" dirty="0" smtClean="0"/>
          </a:p>
          <a:p>
            <a:r>
              <a:rPr lang="fr-FR" sz="1600" dirty="0" smtClean="0"/>
              <a:t>Première réunion conseil scientifique : mars 2025</a:t>
            </a:r>
            <a:endParaRPr lang="fr-FR" sz="1600" dirty="0"/>
          </a:p>
          <a:p>
            <a:pPr lvl="0"/>
            <a:r>
              <a:rPr lang="fr-FR" sz="1600" dirty="0" smtClean="0"/>
              <a:t>Test de </a:t>
            </a:r>
            <a:r>
              <a:rPr lang="fr-FR" sz="1600" dirty="0"/>
              <a:t>l’enquête auprès des </a:t>
            </a:r>
            <a:r>
              <a:rPr lang="fr-FR" sz="1600" dirty="0" smtClean="0"/>
              <a:t>familles et des élèves</a:t>
            </a:r>
            <a:r>
              <a:rPr lang="fr-FR" sz="1600" dirty="0"/>
              <a:t> : </a:t>
            </a:r>
            <a:r>
              <a:rPr lang="fr-FR" sz="1600" dirty="0" smtClean="0"/>
              <a:t>avril-juin 2025</a:t>
            </a:r>
          </a:p>
          <a:p>
            <a:r>
              <a:rPr lang="fr-FR" sz="1600" dirty="0" smtClean="0"/>
              <a:t>Deuxième </a:t>
            </a:r>
            <a:r>
              <a:rPr lang="fr-FR" sz="1600" dirty="0"/>
              <a:t>réunion conseil scientifique </a:t>
            </a:r>
            <a:r>
              <a:rPr lang="fr-FR" sz="1600" dirty="0" smtClean="0"/>
              <a:t>juillet ou Septembre 2025</a:t>
            </a:r>
          </a:p>
          <a:p>
            <a:pPr>
              <a:spcAft>
                <a:spcPts val="1000"/>
              </a:spcAft>
            </a:pPr>
            <a:r>
              <a:rPr lang="fr-FR" sz="1600" dirty="0" smtClean="0"/>
              <a:t>Réunions partenaires sociaux : juin 2025</a:t>
            </a:r>
            <a:endParaRPr lang="fr-FR" sz="800" b="1" u="sng" dirty="0" smtClean="0"/>
          </a:p>
          <a:p>
            <a:pPr>
              <a:spcAft>
                <a:spcPts val="1000"/>
              </a:spcAft>
            </a:pPr>
            <a:r>
              <a:rPr lang="fr-FR" sz="1600" b="1" u="sng" dirty="0" smtClean="0"/>
              <a:t>2025-2026</a:t>
            </a:r>
            <a:r>
              <a:rPr lang="fr-FR" sz="1600" b="1" u="sng" dirty="0"/>
              <a:t> : initialisation du panel</a:t>
            </a:r>
            <a:endParaRPr lang="fr-FR" sz="1600" b="1" dirty="0"/>
          </a:p>
          <a:p>
            <a:pPr lvl="0"/>
            <a:endParaRPr lang="fr-FR" sz="300" dirty="0" smtClean="0"/>
          </a:p>
          <a:p>
            <a:pPr lvl="0"/>
            <a:r>
              <a:rPr lang="fr-FR" sz="1600" dirty="0" smtClean="0"/>
              <a:t>Tirage d’échantillon et </a:t>
            </a:r>
            <a:r>
              <a:rPr lang="fr-FR" sz="1600" dirty="0"/>
              <a:t>recrutement des élèves du panel : </a:t>
            </a:r>
            <a:r>
              <a:rPr lang="fr-FR" sz="1600" dirty="0" smtClean="0"/>
              <a:t>fin septembre 2025</a:t>
            </a:r>
            <a:endParaRPr lang="fr-FR" sz="1600" dirty="0"/>
          </a:p>
          <a:p>
            <a:pPr lvl="0"/>
            <a:r>
              <a:rPr lang="fr-FR" sz="1600" dirty="0"/>
              <a:t>Communication sur l’ensemble du dispositif </a:t>
            </a:r>
            <a:r>
              <a:rPr lang="fr-FR" sz="1600" dirty="0" smtClean="0"/>
              <a:t> : </a:t>
            </a:r>
            <a:r>
              <a:rPr lang="fr-FR" sz="1600" dirty="0"/>
              <a:t>octobre-novembre </a:t>
            </a:r>
            <a:r>
              <a:rPr lang="fr-FR" sz="1600" dirty="0" smtClean="0"/>
              <a:t>2025</a:t>
            </a:r>
            <a:endParaRPr lang="fr-FR" sz="1600" dirty="0"/>
          </a:p>
          <a:p>
            <a:pPr lvl="0"/>
            <a:r>
              <a:rPr lang="fr-FR" sz="1600" dirty="0" smtClean="0"/>
              <a:t>Recueil </a:t>
            </a:r>
            <a:r>
              <a:rPr lang="fr-FR" sz="1600" dirty="0"/>
              <a:t>des informations auprès des familles </a:t>
            </a:r>
            <a:r>
              <a:rPr lang="fr-FR" sz="1600" dirty="0" smtClean="0"/>
              <a:t>: mars-juillet 2026</a:t>
            </a:r>
            <a:endParaRPr lang="fr-FR" sz="1600" dirty="0"/>
          </a:p>
          <a:p>
            <a:pPr>
              <a:lnSpc>
                <a:spcPct val="90000"/>
              </a:lnSpc>
            </a:pPr>
            <a:r>
              <a:rPr lang="fr-FR" sz="1600" dirty="0"/>
              <a:t>Recueil des informations auprès des </a:t>
            </a:r>
            <a:r>
              <a:rPr lang="fr-FR" sz="1600" dirty="0" smtClean="0"/>
              <a:t>élèves</a:t>
            </a:r>
            <a:r>
              <a:rPr lang="fr-FR" sz="1600" dirty="0"/>
              <a:t> : </a:t>
            </a:r>
            <a:r>
              <a:rPr lang="fr-FR" sz="1600" dirty="0" smtClean="0"/>
              <a:t>mars-juin 2026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600" dirty="0" smtClean="0"/>
              <a:t>Passage au Label : décembre 2025</a:t>
            </a:r>
            <a:endParaRPr lang="fr-FR" sz="1600" dirty="0"/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altLang="fr-FR" sz="1600" b="1" u="sng" dirty="0" smtClean="0"/>
              <a:t>T1 2028 : Première publication</a:t>
            </a:r>
          </a:p>
        </p:txBody>
      </p:sp>
    </p:spTree>
    <p:extLst>
      <p:ext uri="{BB962C8B-B14F-4D97-AF65-F5344CB8AC3E}">
        <p14:creationId xmlns:p14="http://schemas.microsoft.com/office/powerpoint/2010/main" val="664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c7ddd52-0a06-43b1-a35c-dcb15ea2e3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22280</TotalTime>
  <Words>1322</Words>
  <Application>Microsoft Office PowerPoint</Application>
  <PresentationFormat>Affichage à l'écran (16:9)</PresentationFormat>
  <Paragraphs>151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Italic</vt:lpstr>
      <vt:lpstr>Calibri</vt:lpstr>
      <vt:lpstr>Lucida Grande</vt:lpstr>
      <vt:lpstr>Wingdings</vt:lpstr>
      <vt:lpstr>Wingdings 3</vt:lpstr>
      <vt:lpstr>MINISTÈRIEL</vt:lpstr>
      <vt:lpstr>Présentation PowerPoint</vt:lpstr>
      <vt:lpstr>Plan</vt:lpstr>
      <vt:lpstr>Pourquoi un nouveau panel 2023</vt:lpstr>
      <vt:lpstr>Les principes généraux du Panel 2023</vt:lpstr>
      <vt:lpstr>Dispositif de recueil d’information  2025-2026</vt:lpstr>
      <vt:lpstr>Thèmes de l’enquête auprès des familles</vt:lpstr>
      <vt:lpstr>Thèmes de l’enquête auprès des élèves</vt:lpstr>
      <vt:lpstr>Comitologie</vt:lpstr>
      <vt:lpstr>Calendrier prévisionnel</vt:lpstr>
      <vt:lpstr>Thèmes d’études traités à partir des panels d’élèves</vt:lpstr>
      <vt:lpstr> 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MERIAM BARHOUMI</cp:lastModifiedBy>
  <cp:revision>197</cp:revision>
  <cp:lastPrinted>2025-03-14T16:33:40Z</cp:lastPrinted>
  <dcterms:created xsi:type="dcterms:W3CDTF">2020-03-05T15:21:24Z</dcterms:created>
  <dcterms:modified xsi:type="dcterms:W3CDTF">2025-03-17T14:05:05Z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