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23"/>
  </p:notesMasterIdLst>
  <p:sldIdLst>
    <p:sldId id="326" r:id="rId5"/>
    <p:sldId id="330" r:id="rId6"/>
    <p:sldId id="410" r:id="rId7"/>
    <p:sldId id="334" r:id="rId8"/>
    <p:sldId id="335" r:id="rId9"/>
    <p:sldId id="336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337" r:id="rId19"/>
    <p:sldId id="338" r:id="rId20"/>
    <p:sldId id="419" r:id="rId21"/>
    <p:sldId id="339" r:id="rId2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204" y="5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7E2609-E927-4E32-B786-861FBB3CE149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4879DF68-252D-420A-92B7-27DADD363AC2}">
      <dgm:prSet phldrT="[Texte]" custT="1"/>
      <dgm:spPr/>
      <dgm:t>
        <a:bodyPr/>
        <a:lstStyle/>
        <a:p>
          <a:r>
            <a:rPr lang="fr-FR" sz="1200" b="1" dirty="0">
              <a:latin typeface="Marianne" panose="02000000000000000000" pitchFamily="2" charset="0"/>
            </a:rPr>
            <a:t>ESR</a:t>
          </a:r>
          <a:endParaRPr lang="fr-FR" sz="1100" b="1" dirty="0">
            <a:latin typeface="Marianne" panose="02000000000000000000" pitchFamily="2" charset="0"/>
          </a:endParaRPr>
        </a:p>
        <a:p>
          <a:r>
            <a:rPr lang="fr-FR" sz="1100" dirty="0">
              <a:latin typeface="Marianne" panose="02000000000000000000" pitchFamily="2" charset="0"/>
            </a:rPr>
            <a:t>Enquête santé et recours aux soins</a:t>
          </a:r>
        </a:p>
      </dgm:t>
    </dgm:pt>
    <dgm:pt modelId="{697AA504-F579-4EF9-9783-0767017FBC90}" type="parTrans" cxnId="{AFA7232C-74DC-4F78-9F34-03416F70F745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7CB56A0-007F-4010-B388-7C660FB2CC40}" type="sibTrans" cxnId="{AFA7232C-74DC-4F78-9F34-03416F70F745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20986B70-7B32-411D-A8A2-887FA8604D56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r-FR" sz="800" dirty="0">
              <a:latin typeface="Marianne" panose="02000000000000000000" pitchFamily="2" charset="0"/>
            </a:rPr>
            <a:t>Répondre au règlement européen</a:t>
          </a:r>
        </a:p>
      </dgm:t>
    </dgm:pt>
    <dgm:pt modelId="{267DF543-4B48-4034-BB1C-2F3982409C7F}" type="parTrans" cxnId="{8DDD3F22-7B76-42BD-9EAD-CDE1AB02201D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A249E043-3FE4-4CF0-A16F-2DBADB469636}" type="sibTrans" cxnId="{8DDD3F22-7B76-42BD-9EAD-CDE1AB02201D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84185481-22AB-4A08-9DBE-5B5F82BA3B55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15 000 répondants en métropole</a:t>
          </a:r>
        </a:p>
      </dgm:t>
    </dgm:pt>
    <dgm:pt modelId="{EFA5059D-45F2-4F84-B0E5-8D38FCDF1F13}" type="parTrans" cxnId="{D15664EF-7D61-45D7-AE00-E5B094B2652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D5BED9BC-1902-41D4-AFA0-B285DE4E1394}" type="sibTrans" cxnId="{D15664EF-7D61-45D7-AE00-E5B094B2652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A09A3E3-677B-4095-9B08-2FEFDC413B88}">
      <dgm:prSet phldrT="[Texte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sz="1200" b="1" dirty="0">
              <a:latin typeface="Marianne" panose="02000000000000000000" pitchFamily="2" charset="0"/>
            </a:rPr>
            <a:t>ESO</a:t>
          </a:r>
        </a:p>
        <a:p>
          <a:r>
            <a:rPr lang="fr-FR" sz="1100" dirty="0">
              <a:latin typeface="Marianne" panose="02000000000000000000" pitchFamily="2" charset="0"/>
            </a:rPr>
            <a:t>Enquête santé et Outre-mer</a:t>
          </a:r>
        </a:p>
      </dgm:t>
    </dgm:pt>
    <dgm:pt modelId="{CA2D6E17-86D5-4302-8CB6-6E6ED87A771D}" type="parTrans" cxnId="{CD3F6B21-E3F3-497F-8028-8632AFDD6BF0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D11A6C8E-FAD5-4484-A7AD-75A709BE9596}" type="sibTrans" cxnId="{CD3F6B21-E3F3-497F-8028-8632AFDD6BF0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7F16BEC6-7370-4DE3-B832-295EAA4DA40D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Produire des indicateurs dans les Drom</a:t>
          </a:r>
        </a:p>
      </dgm:t>
    </dgm:pt>
    <dgm:pt modelId="{8C836085-448E-4652-B438-182B0CD67C89}" type="parTrans" cxnId="{86A7F45C-EFD5-4E9B-AC91-1C96515FD49A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49ADB987-89F0-4D04-ACDA-2B429E5C2A49}" type="sibTrans" cxnId="{86A7F45C-EFD5-4E9B-AC91-1C96515FD49A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E8AD089-07ED-4C46-B9D5-995BDACE4132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1 500 répondants par </a:t>
          </a:r>
          <a:r>
            <a:rPr lang="fr-FR" sz="800" dirty="0" err="1">
              <a:latin typeface="Marianne" panose="02000000000000000000" pitchFamily="2" charset="0"/>
            </a:rPr>
            <a:t>Drom</a:t>
          </a:r>
          <a:endParaRPr lang="fr-FR" sz="800" dirty="0">
            <a:latin typeface="Marianne" panose="02000000000000000000" pitchFamily="2" charset="0"/>
          </a:endParaRPr>
        </a:p>
      </dgm:t>
    </dgm:pt>
    <dgm:pt modelId="{92EE8988-74FE-4C55-8235-7A067BA38D71}" type="parTrans" cxnId="{113B577D-DCC0-4661-91A4-588A7EEF50ED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1B62F49E-2329-4475-8F54-C28761C10EBA}" type="sibTrans" cxnId="{113B577D-DCC0-4661-91A4-588A7EEF50ED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E980BF99-501F-4100-A128-A0650567A802}">
      <dgm:prSet phldrT="[Texte]" custT="1"/>
      <dgm:spPr/>
      <dgm:t>
        <a:bodyPr/>
        <a:lstStyle/>
        <a:p>
          <a:r>
            <a:rPr lang="fr-FR" sz="1200" b="1" dirty="0">
              <a:latin typeface="Marianne" panose="02000000000000000000" pitchFamily="2" charset="0"/>
            </a:rPr>
            <a:t>EST</a:t>
          </a:r>
        </a:p>
        <a:p>
          <a:r>
            <a:rPr lang="fr-FR" sz="1100" dirty="0">
              <a:latin typeface="Marianne" panose="02000000000000000000" pitchFamily="2" charset="0"/>
            </a:rPr>
            <a:t>Enquête santé et territoires</a:t>
          </a:r>
        </a:p>
      </dgm:t>
    </dgm:pt>
    <dgm:pt modelId="{026B86E9-1BFE-4196-8ECF-7043F46BE8D1}" type="parTrans" cxnId="{DECC6C51-9C75-4272-BDEC-28080727E793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4CD5E5F-09F9-4DD0-A75D-DC6B809FBCBE}" type="sibTrans" cxnId="{DECC6C51-9C75-4272-BDEC-28080727E793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E0756CC-2659-4F34-9296-90AE51DA7DC9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Produire des indicateurs aux échelles départementales ou sur des populations spécifiques</a:t>
          </a:r>
        </a:p>
      </dgm:t>
    </dgm:pt>
    <dgm:pt modelId="{CD859642-99E7-45C7-A2A1-A77DACBF5825}" type="parTrans" cxnId="{4C4D723A-A5D7-4657-BE7D-BD4C64B6FE53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834B96B6-8D18-4612-B884-18C347C5EE87}" type="sibTrans" cxnId="{4C4D723A-A5D7-4657-BE7D-BD4C64B6FE53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BD63F503-70CE-49A9-80E6-9C2DCA332559}">
      <dgm:prSet phldrT="[Texte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200 000 échantillonnés</a:t>
          </a:r>
        </a:p>
      </dgm:t>
    </dgm:pt>
    <dgm:pt modelId="{8D1E9689-26BF-4465-BFE3-3BDEDEE56D1C}" type="parTrans" cxnId="{9E4F0191-D279-4169-813B-E319132CDD1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1573FCCB-8AF3-4DB7-A197-BBD622AE02BB}" type="sibTrans" cxnId="{9E4F0191-D279-4169-813B-E319132CDD1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7FCF4E44-66DF-4A00-9D17-B3EE755BF9D9}">
      <dgm:prSet phldrT="[Texte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Guyane, Martinique, Guadeloupe, Mayotte et La Réunion</a:t>
          </a:r>
        </a:p>
      </dgm:t>
    </dgm:pt>
    <dgm:pt modelId="{882D6F04-68C3-4970-AE5C-577B50391374}" type="parTrans" cxnId="{05658705-CA67-4939-960D-CA86A936AD71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97E695A2-4258-4B3F-B609-FC2BC9BBE632}" type="sibTrans" cxnId="{05658705-CA67-4939-960D-CA86A936AD71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F7D9AC61-3F0B-412B-BD9E-B8C894D8FEAE}">
      <dgm:prSet phldrT="[Texte]" custT="1"/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Face-à-face uniquement</a:t>
          </a:r>
        </a:p>
      </dgm:t>
    </dgm:pt>
    <dgm:pt modelId="{C0F9E027-72E9-4780-BA34-E84F6FA62CCB}" type="parTrans" cxnId="{D5328A37-3B12-4AEA-8762-148864257B25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7D4B3CB6-69BA-4C5D-AEFF-3F92D5BCE633}" type="sibTrans" cxnId="{D5328A37-3B12-4AEA-8762-148864257B25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CCB98AD0-04A1-425B-87BC-4156DC963BB9}">
      <dgm:prSet phldrT="[Texte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France métropolitaine</a:t>
          </a:r>
        </a:p>
      </dgm:t>
    </dgm:pt>
    <dgm:pt modelId="{22339E2B-2ACA-49C1-91F9-C0A2D6BC2B82}" type="parTrans" cxnId="{1C572FC3-5DE0-4E4F-A026-5925334B729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699C0A28-C844-4D29-B063-D3D0B1D7DE54}" type="sibTrans" cxnId="{1C572FC3-5DE0-4E4F-A026-5925334B729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848928F-267B-4BCD-A1BC-C0D2716B2320}">
      <dgm:prSet phldrT="[Texte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- Multimode séquentiel (internet/téléphone/face-à-face)</a:t>
          </a:r>
        </a:p>
        <a:p>
          <a:r>
            <a:rPr lang="fr-FR" sz="800" dirty="0">
              <a:latin typeface="Marianne" panose="02000000000000000000" pitchFamily="2" charset="0"/>
            </a:rPr>
            <a:t>- Un échantillon de contrôle face-à-face</a:t>
          </a:r>
        </a:p>
      </dgm:t>
    </dgm:pt>
    <dgm:pt modelId="{E2CBD104-9812-4A7D-8975-520F8991D8A8}" type="parTrans" cxnId="{937B181B-7423-431F-BF74-DC593640DBC1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02D663E4-9CFD-4EAB-A59C-5F8771D87846}" type="sibTrans" cxnId="{937B181B-7423-431F-BF74-DC593640DBC1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14ED07E1-1990-4105-8132-EF131883594D}">
      <dgm:prSet phldrT="[Texte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800" dirty="0">
              <a:latin typeface="Marianne" panose="02000000000000000000" pitchFamily="2" charset="0"/>
            </a:rPr>
            <a:t>France métropolitaine</a:t>
          </a:r>
        </a:p>
      </dgm:t>
    </dgm:pt>
    <dgm:pt modelId="{65DCE9C3-2581-4ED3-8AC7-D83727F0A0A5}" type="parTrans" cxnId="{B51F2F0C-45B4-47C3-A553-CD84F6057FF9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BFFD6FDC-6F4B-4408-80CC-8C1CEFFDF09F}" type="sibTrans" cxnId="{B51F2F0C-45B4-47C3-A553-CD84F6057FF9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ADF4D71A-9854-43B6-9B87-C2F5FFD99F80}">
      <dgm:prSet phldrT="[Texte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- Multimode séquentiel (internet/téléphone)</a:t>
          </a:r>
        </a:p>
        <a:p>
          <a:pPr marL="0"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- Passation étalée sur une année</a:t>
          </a:r>
        </a:p>
      </dgm:t>
    </dgm:pt>
    <dgm:pt modelId="{EB52BADA-BD44-43B2-BFBF-74DB3A3B1FAF}" type="parTrans" cxnId="{D7D50401-6EF9-4427-BFBC-B4383DC00F7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3934BBC8-4006-4953-A8C8-2A6DD7EEA00B}" type="sibTrans" cxnId="{D7D50401-6EF9-4427-BFBC-B4383DC00F72}">
      <dgm:prSet/>
      <dgm:spPr/>
      <dgm:t>
        <a:bodyPr/>
        <a:lstStyle/>
        <a:p>
          <a:endParaRPr lang="fr-FR">
            <a:latin typeface="Marianne" panose="02000000000000000000" pitchFamily="2" charset="0"/>
          </a:endParaRPr>
        </a:p>
      </dgm:t>
    </dgm:pt>
    <dgm:pt modelId="{EA3A0E86-5AB8-45D5-97A8-E80463255C25}" type="pres">
      <dgm:prSet presAssocID="{9F7E2609-E927-4E32-B786-861FBB3CE1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F833EC-5422-4A78-85D3-FECF454D3F30}" type="pres">
      <dgm:prSet presAssocID="{4879DF68-252D-420A-92B7-27DADD363AC2}" presName="root" presStyleCnt="0"/>
      <dgm:spPr/>
    </dgm:pt>
    <dgm:pt modelId="{F465D857-4734-41B3-843A-5D2CB993FF02}" type="pres">
      <dgm:prSet presAssocID="{4879DF68-252D-420A-92B7-27DADD363AC2}" presName="rootComposite" presStyleCnt="0"/>
      <dgm:spPr/>
    </dgm:pt>
    <dgm:pt modelId="{456316AA-FB4D-43B2-A3C0-3911F1C093FE}" type="pres">
      <dgm:prSet presAssocID="{4879DF68-252D-420A-92B7-27DADD363AC2}" presName="rootText" presStyleLbl="node1" presStyleIdx="0" presStyleCnt="3" custScaleX="231592"/>
      <dgm:spPr/>
    </dgm:pt>
    <dgm:pt modelId="{DD24AC1C-AE9C-4DCD-BD43-BA534F83F5BF}" type="pres">
      <dgm:prSet presAssocID="{4879DF68-252D-420A-92B7-27DADD363AC2}" presName="rootConnector" presStyleLbl="node1" presStyleIdx="0" presStyleCnt="3"/>
      <dgm:spPr/>
    </dgm:pt>
    <dgm:pt modelId="{8121AF60-905B-44D1-A808-64819484D8B0}" type="pres">
      <dgm:prSet presAssocID="{4879DF68-252D-420A-92B7-27DADD363AC2}" presName="childShape" presStyleCnt="0"/>
      <dgm:spPr/>
    </dgm:pt>
    <dgm:pt modelId="{5F54E641-F706-46A9-9B6A-5009B76AEDEA}" type="pres">
      <dgm:prSet presAssocID="{267DF543-4B48-4034-BB1C-2F3982409C7F}" presName="Name13" presStyleLbl="parChTrans1D2" presStyleIdx="0" presStyleCnt="12"/>
      <dgm:spPr/>
    </dgm:pt>
    <dgm:pt modelId="{449FCA23-9DF1-418B-BB3C-EA1E965172EC}" type="pres">
      <dgm:prSet presAssocID="{20986B70-7B32-411D-A8A2-887FA8604D56}" presName="childText" presStyleLbl="bgAcc1" presStyleIdx="0" presStyleCnt="12" custScaleX="244690">
        <dgm:presLayoutVars>
          <dgm:bulletEnabled val="1"/>
        </dgm:presLayoutVars>
      </dgm:prSet>
      <dgm:spPr/>
    </dgm:pt>
    <dgm:pt modelId="{30E53E49-D542-4E27-971A-83586E150C12}" type="pres">
      <dgm:prSet presAssocID="{EFA5059D-45F2-4F84-B0E5-8D38FCDF1F13}" presName="Name13" presStyleLbl="parChTrans1D2" presStyleIdx="1" presStyleCnt="12"/>
      <dgm:spPr/>
    </dgm:pt>
    <dgm:pt modelId="{DD8C2AD7-EE20-4598-927C-814133EEFDD6}" type="pres">
      <dgm:prSet presAssocID="{84185481-22AB-4A08-9DBE-5B5F82BA3B55}" presName="childText" presStyleLbl="bgAcc1" presStyleIdx="1" presStyleCnt="12" custScaleX="244690">
        <dgm:presLayoutVars>
          <dgm:bulletEnabled val="1"/>
        </dgm:presLayoutVars>
      </dgm:prSet>
      <dgm:spPr/>
    </dgm:pt>
    <dgm:pt modelId="{61AC0E2A-CDD2-460A-BF76-50480B214FAA}" type="pres">
      <dgm:prSet presAssocID="{22339E2B-2ACA-49C1-91F9-C0A2D6BC2B82}" presName="Name13" presStyleLbl="parChTrans1D2" presStyleIdx="2" presStyleCnt="12"/>
      <dgm:spPr/>
    </dgm:pt>
    <dgm:pt modelId="{B4B924F3-91F0-458A-825C-9FC0C4B2BFCC}" type="pres">
      <dgm:prSet presAssocID="{CCB98AD0-04A1-425B-87BC-4156DC963BB9}" presName="childText" presStyleLbl="bgAcc1" presStyleIdx="2" presStyleCnt="12" custScaleX="244690">
        <dgm:presLayoutVars>
          <dgm:bulletEnabled val="1"/>
        </dgm:presLayoutVars>
      </dgm:prSet>
      <dgm:spPr/>
    </dgm:pt>
    <dgm:pt modelId="{E908CA11-8963-465F-94F5-1545B4A0A643}" type="pres">
      <dgm:prSet presAssocID="{E2CBD104-9812-4A7D-8975-520F8991D8A8}" presName="Name13" presStyleLbl="parChTrans1D2" presStyleIdx="3" presStyleCnt="12"/>
      <dgm:spPr/>
    </dgm:pt>
    <dgm:pt modelId="{8BC09FDA-6082-4A06-B064-5915EA7A3DC4}" type="pres">
      <dgm:prSet presAssocID="{0848928F-267B-4BCD-A1BC-C0D2716B2320}" presName="childText" presStyleLbl="bgAcc1" presStyleIdx="3" presStyleCnt="12" custScaleX="244690">
        <dgm:presLayoutVars>
          <dgm:bulletEnabled val="1"/>
        </dgm:presLayoutVars>
      </dgm:prSet>
      <dgm:spPr/>
    </dgm:pt>
    <dgm:pt modelId="{86745ED8-93E2-4183-B086-66CCE402B070}" type="pres">
      <dgm:prSet presAssocID="{0A09A3E3-677B-4095-9B08-2FEFDC413B88}" presName="root" presStyleCnt="0"/>
      <dgm:spPr/>
    </dgm:pt>
    <dgm:pt modelId="{494A81B4-8CD5-4D27-9E27-565455FE79CD}" type="pres">
      <dgm:prSet presAssocID="{0A09A3E3-677B-4095-9B08-2FEFDC413B88}" presName="rootComposite" presStyleCnt="0"/>
      <dgm:spPr/>
    </dgm:pt>
    <dgm:pt modelId="{ADD6403C-1EA2-4FE1-BBED-70B8936D93D1}" type="pres">
      <dgm:prSet presAssocID="{0A09A3E3-677B-4095-9B08-2FEFDC413B88}" presName="rootText" presStyleLbl="node1" presStyleIdx="1" presStyleCnt="3" custScaleX="224031"/>
      <dgm:spPr/>
    </dgm:pt>
    <dgm:pt modelId="{BFDC95A2-1D5E-4A82-920C-D850738BC128}" type="pres">
      <dgm:prSet presAssocID="{0A09A3E3-677B-4095-9B08-2FEFDC413B88}" presName="rootConnector" presStyleLbl="node1" presStyleIdx="1" presStyleCnt="3"/>
      <dgm:spPr/>
    </dgm:pt>
    <dgm:pt modelId="{4CDD57AB-EBD8-4DF8-9C8B-8E7E13C12AF8}" type="pres">
      <dgm:prSet presAssocID="{0A09A3E3-677B-4095-9B08-2FEFDC413B88}" presName="childShape" presStyleCnt="0"/>
      <dgm:spPr/>
    </dgm:pt>
    <dgm:pt modelId="{9B477E8D-A575-4CF0-8F08-FD19E4CDFFBA}" type="pres">
      <dgm:prSet presAssocID="{8C836085-448E-4652-B438-182B0CD67C89}" presName="Name13" presStyleLbl="parChTrans1D2" presStyleIdx="4" presStyleCnt="12"/>
      <dgm:spPr/>
    </dgm:pt>
    <dgm:pt modelId="{51B40A97-A9E0-45BC-9C76-BD329219F020}" type="pres">
      <dgm:prSet presAssocID="{7F16BEC6-7370-4DE3-B832-295EAA4DA40D}" presName="childText" presStyleLbl="bgAcc1" presStyleIdx="4" presStyleCnt="12" custScaleX="246428">
        <dgm:presLayoutVars>
          <dgm:bulletEnabled val="1"/>
        </dgm:presLayoutVars>
      </dgm:prSet>
      <dgm:spPr/>
    </dgm:pt>
    <dgm:pt modelId="{2C11DB10-990E-4A73-9006-164FEE5C6D97}" type="pres">
      <dgm:prSet presAssocID="{92EE8988-74FE-4C55-8235-7A067BA38D71}" presName="Name13" presStyleLbl="parChTrans1D2" presStyleIdx="5" presStyleCnt="12"/>
      <dgm:spPr/>
    </dgm:pt>
    <dgm:pt modelId="{069F89E6-26F5-40A0-983C-D0EB8EEB962C}" type="pres">
      <dgm:prSet presAssocID="{0E8AD089-07ED-4C46-B9D5-995BDACE4132}" presName="childText" presStyleLbl="bgAcc1" presStyleIdx="5" presStyleCnt="12" custScaleX="244690">
        <dgm:presLayoutVars>
          <dgm:bulletEnabled val="1"/>
        </dgm:presLayoutVars>
      </dgm:prSet>
      <dgm:spPr/>
    </dgm:pt>
    <dgm:pt modelId="{1691A7BF-F3A2-46A9-8679-5A6DC381E3B5}" type="pres">
      <dgm:prSet presAssocID="{882D6F04-68C3-4970-AE5C-577B50391374}" presName="Name13" presStyleLbl="parChTrans1D2" presStyleIdx="6" presStyleCnt="12"/>
      <dgm:spPr/>
    </dgm:pt>
    <dgm:pt modelId="{AFB84FDC-DB4F-4849-8476-612CB7732A71}" type="pres">
      <dgm:prSet presAssocID="{7FCF4E44-66DF-4A00-9D17-B3EE755BF9D9}" presName="childText" presStyleLbl="bgAcc1" presStyleIdx="6" presStyleCnt="12" custScaleX="244690">
        <dgm:presLayoutVars>
          <dgm:bulletEnabled val="1"/>
        </dgm:presLayoutVars>
      </dgm:prSet>
      <dgm:spPr/>
    </dgm:pt>
    <dgm:pt modelId="{EABF3655-5DB7-418C-AD89-520261287345}" type="pres">
      <dgm:prSet presAssocID="{C0F9E027-72E9-4780-BA34-E84F6FA62CCB}" presName="Name13" presStyleLbl="parChTrans1D2" presStyleIdx="7" presStyleCnt="12"/>
      <dgm:spPr/>
    </dgm:pt>
    <dgm:pt modelId="{C8CAF8B4-0B60-4DE6-AB67-2DBEED4B74A6}" type="pres">
      <dgm:prSet presAssocID="{F7D9AC61-3F0B-412B-BD9E-B8C894D8FEAE}" presName="childText" presStyleLbl="bgAcc1" presStyleIdx="7" presStyleCnt="12" custScaleX="244690">
        <dgm:presLayoutVars>
          <dgm:bulletEnabled val="1"/>
        </dgm:presLayoutVars>
      </dgm:prSet>
      <dgm:spPr/>
    </dgm:pt>
    <dgm:pt modelId="{C311BE00-BD2B-405B-9CF1-8DFF9927C95C}" type="pres">
      <dgm:prSet presAssocID="{E980BF99-501F-4100-A128-A0650567A802}" presName="root" presStyleCnt="0"/>
      <dgm:spPr/>
    </dgm:pt>
    <dgm:pt modelId="{002EDC1A-E295-414F-BDFE-A36F4B2A56A8}" type="pres">
      <dgm:prSet presAssocID="{E980BF99-501F-4100-A128-A0650567A802}" presName="rootComposite" presStyleCnt="0"/>
      <dgm:spPr/>
    </dgm:pt>
    <dgm:pt modelId="{C92785F3-14F5-40D2-9D5D-D0D840A434DF}" type="pres">
      <dgm:prSet presAssocID="{E980BF99-501F-4100-A128-A0650567A802}" presName="rootText" presStyleLbl="node1" presStyleIdx="2" presStyleCnt="3" custScaleX="224031"/>
      <dgm:spPr/>
    </dgm:pt>
    <dgm:pt modelId="{1155EA75-8365-4862-AB22-C283658FD327}" type="pres">
      <dgm:prSet presAssocID="{E980BF99-501F-4100-A128-A0650567A802}" presName="rootConnector" presStyleLbl="node1" presStyleIdx="2" presStyleCnt="3"/>
      <dgm:spPr/>
    </dgm:pt>
    <dgm:pt modelId="{E82EAC37-3695-4578-9DE8-DEE5D7B3D4E1}" type="pres">
      <dgm:prSet presAssocID="{E980BF99-501F-4100-A128-A0650567A802}" presName="childShape" presStyleCnt="0"/>
      <dgm:spPr/>
    </dgm:pt>
    <dgm:pt modelId="{390DA5B4-7D33-48DC-9048-0C9A9FA40DEA}" type="pres">
      <dgm:prSet presAssocID="{CD859642-99E7-45C7-A2A1-A77DACBF5825}" presName="Name13" presStyleLbl="parChTrans1D2" presStyleIdx="8" presStyleCnt="12"/>
      <dgm:spPr/>
    </dgm:pt>
    <dgm:pt modelId="{85FA7582-A6AB-43D6-AB05-DDE5CDC67881}" type="pres">
      <dgm:prSet presAssocID="{0E0756CC-2659-4F34-9296-90AE51DA7DC9}" presName="childText" presStyleLbl="bgAcc1" presStyleIdx="8" presStyleCnt="12" custScaleX="244690" custLinFactNeighborX="-216" custLinFactNeighborY="-2884">
        <dgm:presLayoutVars>
          <dgm:bulletEnabled val="1"/>
        </dgm:presLayoutVars>
      </dgm:prSet>
      <dgm:spPr/>
    </dgm:pt>
    <dgm:pt modelId="{9D135A8D-59E2-46E4-B1F3-94D2D8339A84}" type="pres">
      <dgm:prSet presAssocID="{8D1E9689-26BF-4465-BFE3-3BDEDEE56D1C}" presName="Name13" presStyleLbl="parChTrans1D2" presStyleIdx="9" presStyleCnt="12"/>
      <dgm:spPr/>
    </dgm:pt>
    <dgm:pt modelId="{F6DDB192-DAC5-4794-8147-9C0BCCEE9060}" type="pres">
      <dgm:prSet presAssocID="{BD63F503-70CE-49A9-80E6-9C2DCA332559}" presName="childText" presStyleLbl="bgAcc1" presStyleIdx="9" presStyleCnt="12" custScaleX="250432">
        <dgm:presLayoutVars>
          <dgm:bulletEnabled val="1"/>
        </dgm:presLayoutVars>
      </dgm:prSet>
      <dgm:spPr/>
    </dgm:pt>
    <dgm:pt modelId="{C9829A9C-6AFD-42F7-A177-F85AB48EF001}" type="pres">
      <dgm:prSet presAssocID="{65DCE9C3-2581-4ED3-8AC7-D83727F0A0A5}" presName="Name13" presStyleLbl="parChTrans1D2" presStyleIdx="10" presStyleCnt="12"/>
      <dgm:spPr/>
    </dgm:pt>
    <dgm:pt modelId="{EF4CC358-5A60-4346-8D27-F44A8066E4C4}" type="pres">
      <dgm:prSet presAssocID="{14ED07E1-1990-4105-8132-EF131883594D}" presName="childText" presStyleLbl="bgAcc1" presStyleIdx="10" presStyleCnt="12" custScaleX="251795">
        <dgm:presLayoutVars>
          <dgm:bulletEnabled val="1"/>
        </dgm:presLayoutVars>
      </dgm:prSet>
      <dgm:spPr/>
    </dgm:pt>
    <dgm:pt modelId="{EC701202-F03B-42E4-847E-805AB21224D0}" type="pres">
      <dgm:prSet presAssocID="{EB52BADA-BD44-43B2-BFBF-74DB3A3B1FAF}" presName="Name13" presStyleLbl="parChTrans1D2" presStyleIdx="11" presStyleCnt="12"/>
      <dgm:spPr/>
    </dgm:pt>
    <dgm:pt modelId="{964FEF4D-F372-46A6-B44E-3DFE219C2D03}" type="pres">
      <dgm:prSet presAssocID="{ADF4D71A-9854-43B6-9B87-C2F5FFD99F80}" presName="childText" presStyleLbl="bgAcc1" presStyleIdx="11" presStyleCnt="12" custScaleX="252253">
        <dgm:presLayoutVars>
          <dgm:bulletEnabled val="1"/>
        </dgm:presLayoutVars>
      </dgm:prSet>
      <dgm:spPr/>
    </dgm:pt>
  </dgm:ptLst>
  <dgm:cxnLst>
    <dgm:cxn modelId="{D7D50401-6EF9-4427-BFBC-B4383DC00F72}" srcId="{E980BF99-501F-4100-A128-A0650567A802}" destId="{ADF4D71A-9854-43B6-9B87-C2F5FFD99F80}" srcOrd="3" destOrd="0" parTransId="{EB52BADA-BD44-43B2-BFBF-74DB3A3B1FAF}" sibTransId="{3934BBC8-4006-4953-A8C8-2A6DD7EEA00B}"/>
    <dgm:cxn modelId="{05658705-CA67-4939-960D-CA86A936AD71}" srcId="{0A09A3E3-677B-4095-9B08-2FEFDC413B88}" destId="{7FCF4E44-66DF-4A00-9D17-B3EE755BF9D9}" srcOrd="2" destOrd="0" parTransId="{882D6F04-68C3-4970-AE5C-577B50391374}" sibTransId="{97E695A2-4258-4B3F-B609-FC2BC9BBE632}"/>
    <dgm:cxn modelId="{7456A309-7B07-4598-B2DD-846CFE25B600}" type="presOf" srcId="{882D6F04-68C3-4970-AE5C-577B50391374}" destId="{1691A7BF-F3A2-46A9-8679-5A6DC381E3B5}" srcOrd="0" destOrd="0" presId="urn:microsoft.com/office/officeart/2005/8/layout/hierarchy3"/>
    <dgm:cxn modelId="{B51F2F0C-45B4-47C3-A553-CD84F6057FF9}" srcId="{E980BF99-501F-4100-A128-A0650567A802}" destId="{14ED07E1-1990-4105-8132-EF131883594D}" srcOrd="2" destOrd="0" parTransId="{65DCE9C3-2581-4ED3-8AC7-D83727F0A0A5}" sibTransId="{BFFD6FDC-6F4B-4408-80CC-8C1CEFFDF09F}"/>
    <dgm:cxn modelId="{059C4F0D-C752-4953-AFA2-4937246BC659}" type="presOf" srcId="{BD63F503-70CE-49A9-80E6-9C2DCA332559}" destId="{F6DDB192-DAC5-4794-8147-9C0BCCEE9060}" srcOrd="0" destOrd="0" presId="urn:microsoft.com/office/officeart/2005/8/layout/hierarchy3"/>
    <dgm:cxn modelId="{A11A9B0F-61BC-4997-B37A-9E6465265641}" type="presOf" srcId="{0E8AD089-07ED-4C46-B9D5-995BDACE4132}" destId="{069F89E6-26F5-40A0-983C-D0EB8EEB962C}" srcOrd="0" destOrd="0" presId="urn:microsoft.com/office/officeart/2005/8/layout/hierarchy3"/>
    <dgm:cxn modelId="{1FBDE416-A3E4-48EE-9827-893D859B983D}" type="presOf" srcId="{8D1E9689-26BF-4465-BFE3-3BDEDEE56D1C}" destId="{9D135A8D-59E2-46E4-B1F3-94D2D8339A84}" srcOrd="0" destOrd="0" presId="urn:microsoft.com/office/officeart/2005/8/layout/hierarchy3"/>
    <dgm:cxn modelId="{D7D76019-60CC-4B23-A7C6-74777FC88B24}" type="presOf" srcId="{267DF543-4B48-4034-BB1C-2F3982409C7F}" destId="{5F54E641-F706-46A9-9B6A-5009B76AEDEA}" srcOrd="0" destOrd="0" presId="urn:microsoft.com/office/officeart/2005/8/layout/hierarchy3"/>
    <dgm:cxn modelId="{937B181B-7423-431F-BF74-DC593640DBC1}" srcId="{4879DF68-252D-420A-92B7-27DADD363AC2}" destId="{0848928F-267B-4BCD-A1BC-C0D2716B2320}" srcOrd="3" destOrd="0" parTransId="{E2CBD104-9812-4A7D-8975-520F8991D8A8}" sibTransId="{02D663E4-9CFD-4EAB-A59C-5F8771D87846}"/>
    <dgm:cxn modelId="{615C6A20-65B9-4389-B382-B6740B941EAB}" type="presOf" srcId="{E980BF99-501F-4100-A128-A0650567A802}" destId="{1155EA75-8365-4862-AB22-C283658FD327}" srcOrd="1" destOrd="0" presId="urn:microsoft.com/office/officeart/2005/8/layout/hierarchy3"/>
    <dgm:cxn modelId="{CD3F6B21-E3F3-497F-8028-8632AFDD6BF0}" srcId="{9F7E2609-E927-4E32-B786-861FBB3CE149}" destId="{0A09A3E3-677B-4095-9B08-2FEFDC413B88}" srcOrd="1" destOrd="0" parTransId="{CA2D6E17-86D5-4302-8CB6-6E6ED87A771D}" sibTransId="{D11A6C8E-FAD5-4484-A7AD-75A709BE9596}"/>
    <dgm:cxn modelId="{57DFBA21-4BCC-4546-B59E-866E7E629D25}" type="presOf" srcId="{65DCE9C3-2581-4ED3-8AC7-D83727F0A0A5}" destId="{C9829A9C-6AFD-42F7-A177-F85AB48EF001}" srcOrd="0" destOrd="0" presId="urn:microsoft.com/office/officeart/2005/8/layout/hierarchy3"/>
    <dgm:cxn modelId="{8DDD3F22-7B76-42BD-9EAD-CDE1AB02201D}" srcId="{4879DF68-252D-420A-92B7-27DADD363AC2}" destId="{20986B70-7B32-411D-A8A2-887FA8604D56}" srcOrd="0" destOrd="0" parTransId="{267DF543-4B48-4034-BB1C-2F3982409C7F}" sibTransId="{A249E043-3FE4-4CF0-A16F-2DBADB469636}"/>
    <dgm:cxn modelId="{F7FDB029-6AF8-4D23-AB10-C56D65D8A92F}" type="presOf" srcId="{9F7E2609-E927-4E32-B786-861FBB3CE149}" destId="{EA3A0E86-5AB8-45D5-97A8-E80463255C25}" srcOrd="0" destOrd="0" presId="urn:microsoft.com/office/officeart/2005/8/layout/hierarchy3"/>
    <dgm:cxn modelId="{AFA7232C-74DC-4F78-9F34-03416F70F745}" srcId="{9F7E2609-E927-4E32-B786-861FBB3CE149}" destId="{4879DF68-252D-420A-92B7-27DADD363AC2}" srcOrd="0" destOrd="0" parTransId="{697AA504-F579-4EF9-9783-0767017FBC90}" sibTransId="{07CB56A0-007F-4010-B388-7C660FB2CC40}"/>
    <dgm:cxn modelId="{C903662D-2B02-47D5-94BE-F4F88D688278}" type="presOf" srcId="{14ED07E1-1990-4105-8132-EF131883594D}" destId="{EF4CC358-5A60-4346-8D27-F44A8066E4C4}" srcOrd="0" destOrd="0" presId="urn:microsoft.com/office/officeart/2005/8/layout/hierarchy3"/>
    <dgm:cxn modelId="{AD9CCE36-2AC5-4303-A1BF-F6CEC860868D}" type="presOf" srcId="{CD859642-99E7-45C7-A2A1-A77DACBF5825}" destId="{390DA5B4-7D33-48DC-9048-0C9A9FA40DEA}" srcOrd="0" destOrd="0" presId="urn:microsoft.com/office/officeart/2005/8/layout/hierarchy3"/>
    <dgm:cxn modelId="{D5328A37-3B12-4AEA-8762-148864257B25}" srcId="{0A09A3E3-677B-4095-9B08-2FEFDC413B88}" destId="{F7D9AC61-3F0B-412B-BD9E-B8C894D8FEAE}" srcOrd="3" destOrd="0" parTransId="{C0F9E027-72E9-4780-BA34-E84F6FA62CCB}" sibTransId="{7D4B3CB6-69BA-4C5D-AEFF-3F92D5BCE633}"/>
    <dgm:cxn modelId="{4C4D723A-A5D7-4657-BE7D-BD4C64B6FE53}" srcId="{E980BF99-501F-4100-A128-A0650567A802}" destId="{0E0756CC-2659-4F34-9296-90AE51DA7DC9}" srcOrd="0" destOrd="0" parTransId="{CD859642-99E7-45C7-A2A1-A77DACBF5825}" sibTransId="{834B96B6-8D18-4612-B884-18C347C5EE87}"/>
    <dgm:cxn modelId="{0B1F693D-0345-45E5-9AE1-3F138E2D3BE6}" type="presOf" srcId="{CCB98AD0-04A1-425B-87BC-4156DC963BB9}" destId="{B4B924F3-91F0-458A-825C-9FC0C4B2BFCC}" srcOrd="0" destOrd="0" presId="urn:microsoft.com/office/officeart/2005/8/layout/hierarchy3"/>
    <dgm:cxn modelId="{86A7F45C-EFD5-4E9B-AC91-1C96515FD49A}" srcId="{0A09A3E3-677B-4095-9B08-2FEFDC413B88}" destId="{7F16BEC6-7370-4DE3-B832-295EAA4DA40D}" srcOrd="0" destOrd="0" parTransId="{8C836085-448E-4652-B438-182B0CD67C89}" sibTransId="{49ADB987-89F0-4D04-ACDA-2B429E5C2A49}"/>
    <dgm:cxn modelId="{FC98805F-EFC1-4917-B811-2B7B86F583FD}" type="presOf" srcId="{22339E2B-2ACA-49C1-91F9-C0A2D6BC2B82}" destId="{61AC0E2A-CDD2-460A-BF76-50480B214FAA}" srcOrd="0" destOrd="0" presId="urn:microsoft.com/office/officeart/2005/8/layout/hierarchy3"/>
    <dgm:cxn modelId="{EBF9D641-1C7A-43E3-84C8-5433304694A0}" type="presOf" srcId="{4879DF68-252D-420A-92B7-27DADD363AC2}" destId="{DD24AC1C-AE9C-4DCD-BD43-BA534F83F5BF}" srcOrd="1" destOrd="0" presId="urn:microsoft.com/office/officeart/2005/8/layout/hierarchy3"/>
    <dgm:cxn modelId="{1B9C0D47-BBA8-4BA2-87EA-0505C2097F9C}" type="presOf" srcId="{0A09A3E3-677B-4095-9B08-2FEFDC413B88}" destId="{ADD6403C-1EA2-4FE1-BBED-70B8936D93D1}" srcOrd="0" destOrd="0" presId="urn:microsoft.com/office/officeart/2005/8/layout/hierarchy3"/>
    <dgm:cxn modelId="{2E606468-A0C3-47AC-9465-C3D72F71BD89}" type="presOf" srcId="{7FCF4E44-66DF-4A00-9D17-B3EE755BF9D9}" destId="{AFB84FDC-DB4F-4849-8476-612CB7732A71}" srcOrd="0" destOrd="0" presId="urn:microsoft.com/office/officeart/2005/8/layout/hierarchy3"/>
    <dgm:cxn modelId="{DECC6C51-9C75-4272-BDEC-28080727E793}" srcId="{9F7E2609-E927-4E32-B786-861FBB3CE149}" destId="{E980BF99-501F-4100-A128-A0650567A802}" srcOrd="2" destOrd="0" parTransId="{026B86E9-1BFE-4196-8ECF-7043F46BE8D1}" sibTransId="{04CD5E5F-09F9-4DD0-A75D-DC6B809FBCBE}"/>
    <dgm:cxn modelId="{66801158-C64B-4648-B745-2A22D12FCB88}" type="presOf" srcId="{EFA5059D-45F2-4F84-B0E5-8D38FCDF1F13}" destId="{30E53E49-D542-4E27-971A-83586E150C12}" srcOrd="0" destOrd="0" presId="urn:microsoft.com/office/officeart/2005/8/layout/hierarchy3"/>
    <dgm:cxn modelId="{BC4B7658-1093-4B82-A477-AAE8C81AA5AC}" type="presOf" srcId="{92EE8988-74FE-4C55-8235-7A067BA38D71}" destId="{2C11DB10-990E-4A73-9006-164FEE5C6D97}" srcOrd="0" destOrd="0" presId="urn:microsoft.com/office/officeart/2005/8/layout/hierarchy3"/>
    <dgm:cxn modelId="{113B577D-DCC0-4661-91A4-588A7EEF50ED}" srcId="{0A09A3E3-677B-4095-9B08-2FEFDC413B88}" destId="{0E8AD089-07ED-4C46-B9D5-995BDACE4132}" srcOrd="1" destOrd="0" parTransId="{92EE8988-74FE-4C55-8235-7A067BA38D71}" sibTransId="{1B62F49E-2329-4475-8F54-C28761C10EBA}"/>
    <dgm:cxn modelId="{ED3C5688-7774-403A-AD22-99A417132F84}" type="presOf" srcId="{84185481-22AB-4A08-9DBE-5B5F82BA3B55}" destId="{DD8C2AD7-EE20-4598-927C-814133EEFDD6}" srcOrd="0" destOrd="0" presId="urn:microsoft.com/office/officeart/2005/8/layout/hierarchy3"/>
    <dgm:cxn modelId="{9E4F0191-D279-4169-813B-E319132CDD12}" srcId="{E980BF99-501F-4100-A128-A0650567A802}" destId="{BD63F503-70CE-49A9-80E6-9C2DCA332559}" srcOrd="1" destOrd="0" parTransId="{8D1E9689-26BF-4465-BFE3-3BDEDEE56D1C}" sibTransId="{1573FCCB-8AF3-4DB7-A197-BBD622AE02BB}"/>
    <dgm:cxn modelId="{091D109A-35BB-4C30-85E7-B12F2F550C97}" type="presOf" srcId="{7F16BEC6-7370-4DE3-B832-295EAA4DA40D}" destId="{51B40A97-A9E0-45BC-9C76-BD329219F020}" srcOrd="0" destOrd="0" presId="urn:microsoft.com/office/officeart/2005/8/layout/hierarchy3"/>
    <dgm:cxn modelId="{E0F4A0A6-B08F-464F-982C-8739B0C0A3F6}" type="presOf" srcId="{8C836085-448E-4652-B438-182B0CD67C89}" destId="{9B477E8D-A575-4CF0-8F08-FD19E4CDFFBA}" srcOrd="0" destOrd="0" presId="urn:microsoft.com/office/officeart/2005/8/layout/hierarchy3"/>
    <dgm:cxn modelId="{DF5C2AA7-6603-4804-B1F2-30952E55C42A}" type="presOf" srcId="{20986B70-7B32-411D-A8A2-887FA8604D56}" destId="{449FCA23-9DF1-418B-BB3C-EA1E965172EC}" srcOrd="0" destOrd="0" presId="urn:microsoft.com/office/officeart/2005/8/layout/hierarchy3"/>
    <dgm:cxn modelId="{A5AFFFBC-BAA9-4AEE-89AD-E853EBCF5C2D}" type="presOf" srcId="{E2CBD104-9812-4A7D-8975-520F8991D8A8}" destId="{E908CA11-8963-465F-94F5-1545B4A0A643}" srcOrd="0" destOrd="0" presId="urn:microsoft.com/office/officeart/2005/8/layout/hierarchy3"/>
    <dgm:cxn modelId="{335574BD-0A3E-4E06-8130-034F42B27B2D}" type="presOf" srcId="{C0F9E027-72E9-4780-BA34-E84F6FA62CCB}" destId="{EABF3655-5DB7-418C-AD89-520261287345}" srcOrd="0" destOrd="0" presId="urn:microsoft.com/office/officeart/2005/8/layout/hierarchy3"/>
    <dgm:cxn modelId="{A79B60C2-0145-4277-9C5F-5C93031211C6}" type="presOf" srcId="{EB52BADA-BD44-43B2-BFBF-74DB3A3B1FAF}" destId="{EC701202-F03B-42E4-847E-805AB21224D0}" srcOrd="0" destOrd="0" presId="urn:microsoft.com/office/officeart/2005/8/layout/hierarchy3"/>
    <dgm:cxn modelId="{1C572FC3-5DE0-4E4F-A026-5925334B7292}" srcId="{4879DF68-252D-420A-92B7-27DADD363AC2}" destId="{CCB98AD0-04A1-425B-87BC-4156DC963BB9}" srcOrd="2" destOrd="0" parTransId="{22339E2B-2ACA-49C1-91F9-C0A2D6BC2B82}" sibTransId="{699C0A28-C844-4D29-B063-D3D0B1D7DE54}"/>
    <dgm:cxn modelId="{BED354C8-586A-4280-BA98-5344D3DDADEF}" type="presOf" srcId="{ADF4D71A-9854-43B6-9B87-C2F5FFD99F80}" destId="{964FEF4D-F372-46A6-B44E-3DFE219C2D03}" srcOrd="0" destOrd="0" presId="urn:microsoft.com/office/officeart/2005/8/layout/hierarchy3"/>
    <dgm:cxn modelId="{FFB0F6D0-861A-4707-8C1F-6CA8A6A6B0D3}" type="presOf" srcId="{F7D9AC61-3F0B-412B-BD9E-B8C894D8FEAE}" destId="{C8CAF8B4-0B60-4DE6-AB67-2DBEED4B74A6}" srcOrd="0" destOrd="0" presId="urn:microsoft.com/office/officeart/2005/8/layout/hierarchy3"/>
    <dgm:cxn modelId="{DF5C0CDA-F156-430F-8106-6861D90466BD}" type="presOf" srcId="{0848928F-267B-4BCD-A1BC-C0D2716B2320}" destId="{8BC09FDA-6082-4A06-B064-5915EA7A3DC4}" srcOrd="0" destOrd="0" presId="urn:microsoft.com/office/officeart/2005/8/layout/hierarchy3"/>
    <dgm:cxn modelId="{71A824E8-FDDF-4AE2-9F27-BC97F0480F94}" type="presOf" srcId="{0A09A3E3-677B-4095-9B08-2FEFDC413B88}" destId="{BFDC95A2-1D5E-4A82-920C-D850738BC128}" srcOrd="1" destOrd="0" presId="urn:microsoft.com/office/officeart/2005/8/layout/hierarchy3"/>
    <dgm:cxn modelId="{AD354BE9-F8F8-4199-877E-52DA74252B15}" type="presOf" srcId="{4879DF68-252D-420A-92B7-27DADD363AC2}" destId="{456316AA-FB4D-43B2-A3C0-3911F1C093FE}" srcOrd="0" destOrd="0" presId="urn:microsoft.com/office/officeart/2005/8/layout/hierarchy3"/>
    <dgm:cxn modelId="{AAA232EF-5B9D-4C2C-AD45-1E75A26D8BAF}" type="presOf" srcId="{E980BF99-501F-4100-A128-A0650567A802}" destId="{C92785F3-14F5-40D2-9D5D-D0D840A434DF}" srcOrd="0" destOrd="0" presId="urn:microsoft.com/office/officeart/2005/8/layout/hierarchy3"/>
    <dgm:cxn modelId="{D15664EF-7D61-45D7-AE00-E5B094B26522}" srcId="{4879DF68-252D-420A-92B7-27DADD363AC2}" destId="{84185481-22AB-4A08-9DBE-5B5F82BA3B55}" srcOrd="1" destOrd="0" parTransId="{EFA5059D-45F2-4F84-B0E5-8D38FCDF1F13}" sibTransId="{D5BED9BC-1902-41D4-AFA0-B285DE4E1394}"/>
    <dgm:cxn modelId="{5E8DE8F9-2945-41BA-B058-2BF424DBD33D}" type="presOf" srcId="{0E0756CC-2659-4F34-9296-90AE51DA7DC9}" destId="{85FA7582-A6AB-43D6-AB05-DDE5CDC67881}" srcOrd="0" destOrd="0" presId="urn:microsoft.com/office/officeart/2005/8/layout/hierarchy3"/>
    <dgm:cxn modelId="{BF3043ED-D80A-47C1-BC39-4FE160496C37}" type="presParOf" srcId="{EA3A0E86-5AB8-45D5-97A8-E80463255C25}" destId="{6FF833EC-5422-4A78-85D3-FECF454D3F30}" srcOrd="0" destOrd="0" presId="urn:microsoft.com/office/officeart/2005/8/layout/hierarchy3"/>
    <dgm:cxn modelId="{EE436CC2-C256-403F-B248-C8F5B678636F}" type="presParOf" srcId="{6FF833EC-5422-4A78-85D3-FECF454D3F30}" destId="{F465D857-4734-41B3-843A-5D2CB993FF02}" srcOrd="0" destOrd="0" presId="urn:microsoft.com/office/officeart/2005/8/layout/hierarchy3"/>
    <dgm:cxn modelId="{7EE5803F-4681-4F0F-86BB-6B02953A8719}" type="presParOf" srcId="{F465D857-4734-41B3-843A-5D2CB993FF02}" destId="{456316AA-FB4D-43B2-A3C0-3911F1C093FE}" srcOrd="0" destOrd="0" presId="urn:microsoft.com/office/officeart/2005/8/layout/hierarchy3"/>
    <dgm:cxn modelId="{902A60CA-AE8A-411D-8DB8-B54C36D36B4D}" type="presParOf" srcId="{F465D857-4734-41B3-843A-5D2CB993FF02}" destId="{DD24AC1C-AE9C-4DCD-BD43-BA534F83F5BF}" srcOrd="1" destOrd="0" presId="urn:microsoft.com/office/officeart/2005/8/layout/hierarchy3"/>
    <dgm:cxn modelId="{F201C19D-5E7B-4923-876E-4B7BAC1E04F2}" type="presParOf" srcId="{6FF833EC-5422-4A78-85D3-FECF454D3F30}" destId="{8121AF60-905B-44D1-A808-64819484D8B0}" srcOrd="1" destOrd="0" presId="urn:microsoft.com/office/officeart/2005/8/layout/hierarchy3"/>
    <dgm:cxn modelId="{D627DB64-33A6-48B8-AC83-5DDAF84273E5}" type="presParOf" srcId="{8121AF60-905B-44D1-A808-64819484D8B0}" destId="{5F54E641-F706-46A9-9B6A-5009B76AEDEA}" srcOrd="0" destOrd="0" presId="urn:microsoft.com/office/officeart/2005/8/layout/hierarchy3"/>
    <dgm:cxn modelId="{7C21EE49-E4E6-4F2A-898D-64E79CE214C4}" type="presParOf" srcId="{8121AF60-905B-44D1-A808-64819484D8B0}" destId="{449FCA23-9DF1-418B-BB3C-EA1E965172EC}" srcOrd="1" destOrd="0" presId="urn:microsoft.com/office/officeart/2005/8/layout/hierarchy3"/>
    <dgm:cxn modelId="{8A9E3D15-3A13-4F1A-BB11-6346E8AC3C61}" type="presParOf" srcId="{8121AF60-905B-44D1-A808-64819484D8B0}" destId="{30E53E49-D542-4E27-971A-83586E150C12}" srcOrd="2" destOrd="0" presId="urn:microsoft.com/office/officeart/2005/8/layout/hierarchy3"/>
    <dgm:cxn modelId="{482A5184-BBF5-498D-946C-F30E7E25D3DB}" type="presParOf" srcId="{8121AF60-905B-44D1-A808-64819484D8B0}" destId="{DD8C2AD7-EE20-4598-927C-814133EEFDD6}" srcOrd="3" destOrd="0" presId="urn:microsoft.com/office/officeart/2005/8/layout/hierarchy3"/>
    <dgm:cxn modelId="{0AF090AC-4DC9-46C2-A59A-D4CB2FA90A59}" type="presParOf" srcId="{8121AF60-905B-44D1-A808-64819484D8B0}" destId="{61AC0E2A-CDD2-460A-BF76-50480B214FAA}" srcOrd="4" destOrd="0" presId="urn:microsoft.com/office/officeart/2005/8/layout/hierarchy3"/>
    <dgm:cxn modelId="{DBB2296C-9D02-4C90-A649-A80DB343A7FC}" type="presParOf" srcId="{8121AF60-905B-44D1-A808-64819484D8B0}" destId="{B4B924F3-91F0-458A-825C-9FC0C4B2BFCC}" srcOrd="5" destOrd="0" presId="urn:microsoft.com/office/officeart/2005/8/layout/hierarchy3"/>
    <dgm:cxn modelId="{C739D5BC-A74F-4D3C-8322-A79D7436E7AB}" type="presParOf" srcId="{8121AF60-905B-44D1-A808-64819484D8B0}" destId="{E908CA11-8963-465F-94F5-1545B4A0A643}" srcOrd="6" destOrd="0" presId="urn:microsoft.com/office/officeart/2005/8/layout/hierarchy3"/>
    <dgm:cxn modelId="{7F4A4486-0B34-42E8-84E0-F6ECA4FAB621}" type="presParOf" srcId="{8121AF60-905B-44D1-A808-64819484D8B0}" destId="{8BC09FDA-6082-4A06-B064-5915EA7A3DC4}" srcOrd="7" destOrd="0" presId="urn:microsoft.com/office/officeart/2005/8/layout/hierarchy3"/>
    <dgm:cxn modelId="{370CAF47-7DE8-40E6-A13A-F042C1066511}" type="presParOf" srcId="{EA3A0E86-5AB8-45D5-97A8-E80463255C25}" destId="{86745ED8-93E2-4183-B086-66CCE402B070}" srcOrd="1" destOrd="0" presId="urn:microsoft.com/office/officeart/2005/8/layout/hierarchy3"/>
    <dgm:cxn modelId="{C39799A7-FEB7-4F1D-B8FE-21B1942BB845}" type="presParOf" srcId="{86745ED8-93E2-4183-B086-66CCE402B070}" destId="{494A81B4-8CD5-4D27-9E27-565455FE79CD}" srcOrd="0" destOrd="0" presId="urn:microsoft.com/office/officeart/2005/8/layout/hierarchy3"/>
    <dgm:cxn modelId="{15A46B69-BC73-4602-A8B5-05A700A405D7}" type="presParOf" srcId="{494A81B4-8CD5-4D27-9E27-565455FE79CD}" destId="{ADD6403C-1EA2-4FE1-BBED-70B8936D93D1}" srcOrd="0" destOrd="0" presId="urn:microsoft.com/office/officeart/2005/8/layout/hierarchy3"/>
    <dgm:cxn modelId="{0FCAAAD6-2CBE-40F7-850A-D4DE5938E5A9}" type="presParOf" srcId="{494A81B4-8CD5-4D27-9E27-565455FE79CD}" destId="{BFDC95A2-1D5E-4A82-920C-D850738BC128}" srcOrd="1" destOrd="0" presId="urn:microsoft.com/office/officeart/2005/8/layout/hierarchy3"/>
    <dgm:cxn modelId="{C34E9AC7-1BBB-492D-B940-AE8B305AD326}" type="presParOf" srcId="{86745ED8-93E2-4183-B086-66CCE402B070}" destId="{4CDD57AB-EBD8-4DF8-9C8B-8E7E13C12AF8}" srcOrd="1" destOrd="0" presId="urn:microsoft.com/office/officeart/2005/8/layout/hierarchy3"/>
    <dgm:cxn modelId="{1B4801C0-83BE-41F3-BE7B-43B9EAEF60E1}" type="presParOf" srcId="{4CDD57AB-EBD8-4DF8-9C8B-8E7E13C12AF8}" destId="{9B477E8D-A575-4CF0-8F08-FD19E4CDFFBA}" srcOrd="0" destOrd="0" presId="urn:microsoft.com/office/officeart/2005/8/layout/hierarchy3"/>
    <dgm:cxn modelId="{106D788F-F9C3-467D-AFF6-902CE23A0631}" type="presParOf" srcId="{4CDD57AB-EBD8-4DF8-9C8B-8E7E13C12AF8}" destId="{51B40A97-A9E0-45BC-9C76-BD329219F020}" srcOrd="1" destOrd="0" presId="urn:microsoft.com/office/officeart/2005/8/layout/hierarchy3"/>
    <dgm:cxn modelId="{2227F42D-BCFE-496E-880C-9EACEADFE7E4}" type="presParOf" srcId="{4CDD57AB-EBD8-4DF8-9C8B-8E7E13C12AF8}" destId="{2C11DB10-990E-4A73-9006-164FEE5C6D97}" srcOrd="2" destOrd="0" presId="urn:microsoft.com/office/officeart/2005/8/layout/hierarchy3"/>
    <dgm:cxn modelId="{6AE12B97-0AF4-4EE3-8F3E-841A09EEF567}" type="presParOf" srcId="{4CDD57AB-EBD8-4DF8-9C8B-8E7E13C12AF8}" destId="{069F89E6-26F5-40A0-983C-D0EB8EEB962C}" srcOrd="3" destOrd="0" presId="urn:microsoft.com/office/officeart/2005/8/layout/hierarchy3"/>
    <dgm:cxn modelId="{37A472FD-12C6-49FB-8B51-5990811451DF}" type="presParOf" srcId="{4CDD57AB-EBD8-4DF8-9C8B-8E7E13C12AF8}" destId="{1691A7BF-F3A2-46A9-8679-5A6DC381E3B5}" srcOrd="4" destOrd="0" presId="urn:microsoft.com/office/officeart/2005/8/layout/hierarchy3"/>
    <dgm:cxn modelId="{FE305A5C-8817-45A1-9786-A77CF97EB992}" type="presParOf" srcId="{4CDD57AB-EBD8-4DF8-9C8B-8E7E13C12AF8}" destId="{AFB84FDC-DB4F-4849-8476-612CB7732A71}" srcOrd="5" destOrd="0" presId="urn:microsoft.com/office/officeart/2005/8/layout/hierarchy3"/>
    <dgm:cxn modelId="{96A01C75-B3AB-46D5-AF85-CF7BBE57598F}" type="presParOf" srcId="{4CDD57AB-EBD8-4DF8-9C8B-8E7E13C12AF8}" destId="{EABF3655-5DB7-418C-AD89-520261287345}" srcOrd="6" destOrd="0" presId="urn:microsoft.com/office/officeart/2005/8/layout/hierarchy3"/>
    <dgm:cxn modelId="{F73EE109-9D53-4DD2-81F8-48E56EE395B6}" type="presParOf" srcId="{4CDD57AB-EBD8-4DF8-9C8B-8E7E13C12AF8}" destId="{C8CAF8B4-0B60-4DE6-AB67-2DBEED4B74A6}" srcOrd="7" destOrd="0" presId="urn:microsoft.com/office/officeart/2005/8/layout/hierarchy3"/>
    <dgm:cxn modelId="{56ADB8DB-6F74-46C3-AE0C-85A19B1C230E}" type="presParOf" srcId="{EA3A0E86-5AB8-45D5-97A8-E80463255C25}" destId="{C311BE00-BD2B-405B-9CF1-8DFF9927C95C}" srcOrd="2" destOrd="0" presId="urn:microsoft.com/office/officeart/2005/8/layout/hierarchy3"/>
    <dgm:cxn modelId="{DF7EDD21-C66C-4222-BBED-9E79E609BB6F}" type="presParOf" srcId="{C311BE00-BD2B-405B-9CF1-8DFF9927C95C}" destId="{002EDC1A-E295-414F-BDFE-A36F4B2A56A8}" srcOrd="0" destOrd="0" presId="urn:microsoft.com/office/officeart/2005/8/layout/hierarchy3"/>
    <dgm:cxn modelId="{8319E1EE-9936-4646-9621-40C356BADC3E}" type="presParOf" srcId="{002EDC1A-E295-414F-BDFE-A36F4B2A56A8}" destId="{C92785F3-14F5-40D2-9D5D-D0D840A434DF}" srcOrd="0" destOrd="0" presId="urn:microsoft.com/office/officeart/2005/8/layout/hierarchy3"/>
    <dgm:cxn modelId="{47C650DE-D5A0-484C-9ECC-5207E7A19E51}" type="presParOf" srcId="{002EDC1A-E295-414F-BDFE-A36F4B2A56A8}" destId="{1155EA75-8365-4862-AB22-C283658FD327}" srcOrd="1" destOrd="0" presId="urn:microsoft.com/office/officeart/2005/8/layout/hierarchy3"/>
    <dgm:cxn modelId="{FA958598-A8F2-4589-80F0-51701799E866}" type="presParOf" srcId="{C311BE00-BD2B-405B-9CF1-8DFF9927C95C}" destId="{E82EAC37-3695-4578-9DE8-DEE5D7B3D4E1}" srcOrd="1" destOrd="0" presId="urn:microsoft.com/office/officeart/2005/8/layout/hierarchy3"/>
    <dgm:cxn modelId="{FE5D1DB2-361F-42C0-BCAA-F6F69C96991C}" type="presParOf" srcId="{E82EAC37-3695-4578-9DE8-DEE5D7B3D4E1}" destId="{390DA5B4-7D33-48DC-9048-0C9A9FA40DEA}" srcOrd="0" destOrd="0" presId="urn:microsoft.com/office/officeart/2005/8/layout/hierarchy3"/>
    <dgm:cxn modelId="{DBD4B5D7-14BC-4BA4-9E78-DE3AA0C1F40B}" type="presParOf" srcId="{E82EAC37-3695-4578-9DE8-DEE5D7B3D4E1}" destId="{85FA7582-A6AB-43D6-AB05-DDE5CDC67881}" srcOrd="1" destOrd="0" presId="urn:microsoft.com/office/officeart/2005/8/layout/hierarchy3"/>
    <dgm:cxn modelId="{BAFB8167-99C8-4D87-ABF9-E383437A55F5}" type="presParOf" srcId="{E82EAC37-3695-4578-9DE8-DEE5D7B3D4E1}" destId="{9D135A8D-59E2-46E4-B1F3-94D2D8339A84}" srcOrd="2" destOrd="0" presId="urn:microsoft.com/office/officeart/2005/8/layout/hierarchy3"/>
    <dgm:cxn modelId="{FC151463-1002-4074-AAD6-AE3349C449E2}" type="presParOf" srcId="{E82EAC37-3695-4578-9DE8-DEE5D7B3D4E1}" destId="{F6DDB192-DAC5-4794-8147-9C0BCCEE9060}" srcOrd="3" destOrd="0" presId="urn:microsoft.com/office/officeart/2005/8/layout/hierarchy3"/>
    <dgm:cxn modelId="{F5622434-B685-4762-A53C-9DE08679061E}" type="presParOf" srcId="{E82EAC37-3695-4578-9DE8-DEE5D7B3D4E1}" destId="{C9829A9C-6AFD-42F7-A177-F85AB48EF001}" srcOrd="4" destOrd="0" presId="urn:microsoft.com/office/officeart/2005/8/layout/hierarchy3"/>
    <dgm:cxn modelId="{A61EF5B4-FD47-4DC2-9679-4D2F131901D8}" type="presParOf" srcId="{E82EAC37-3695-4578-9DE8-DEE5D7B3D4E1}" destId="{EF4CC358-5A60-4346-8D27-F44A8066E4C4}" srcOrd="5" destOrd="0" presId="urn:microsoft.com/office/officeart/2005/8/layout/hierarchy3"/>
    <dgm:cxn modelId="{E6CC86C4-3334-438B-B2B5-C723361EDCE3}" type="presParOf" srcId="{E82EAC37-3695-4578-9DE8-DEE5D7B3D4E1}" destId="{EC701202-F03B-42E4-847E-805AB21224D0}" srcOrd="6" destOrd="0" presId="urn:microsoft.com/office/officeart/2005/8/layout/hierarchy3"/>
    <dgm:cxn modelId="{8CD2F8AF-4C37-4004-9382-2FFC89A32D6E}" type="presParOf" srcId="{E82EAC37-3695-4578-9DE8-DEE5D7B3D4E1}" destId="{964FEF4D-F372-46A6-B44E-3DFE219C2D0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6316AA-FB4D-43B2-A3C0-3911F1C093FE}">
      <dsp:nvSpPr>
        <dsp:cNvPr id="0" name=""/>
        <dsp:cNvSpPr/>
      </dsp:nvSpPr>
      <dsp:spPr>
        <a:xfrm>
          <a:off x="3756" y="225534"/>
          <a:ext cx="2451813" cy="5293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Marianne" panose="02000000000000000000" pitchFamily="2" charset="0"/>
            </a:rPr>
            <a:t>ESR</a:t>
          </a:r>
          <a:endParaRPr lang="fr-FR" sz="1100" b="1" kern="1200" dirty="0">
            <a:latin typeface="Marianne" panose="02000000000000000000" pitchFamily="2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latin typeface="Marianne" panose="02000000000000000000" pitchFamily="2" charset="0"/>
            </a:rPr>
            <a:t>Enquête santé et recours aux soins</a:t>
          </a:r>
        </a:p>
      </dsp:txBody>
      <dsp:txXfrm>
        <a:off x="19260" y="241038"/>
        <a:ext cx="2420805" cy="498331"/>
      </dsp:txXfrm>
    </dsp:sp>
    <dsp:sp modelId="{5F54E641-F706-46A9-9B6A-5009B76AEDEA}">
      <dsp:nvSpPr>
        <dsp:cNvPr id="0" name=""/>
        <dsp:cNvSpPr/>
      </dsp:nvSpPr>
      <dsp:spPr>
        <a:xfrm>
          <a:off x="248937" y="754873"/>
          <a:ext cx="245181" cy="397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004"/>
              </a:lnTo>
              <a:lnTo>
                <a:pt x="245181" y="3970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FCA23-9DF1-418B-BB3C-EA1E965172EC}">
      <dsp:nvSpPr>
        <dsp:cNvPr id="0" name=""/>
        <dsp:cNvSpPr/>
      </dsp:nvSpPr>
      <dsp:spPr>
        <a:xfrm>
          <a:off x="494118" y="887208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Répondre au règlement européen</a:t>
          </a:r>
        </a:p>
      </dsp:txBody>
      <dsp:txXfrm>
        <a:off x="509622" y="902712"/>
        <a:ext cx="2041375" cy="498331"/>
      </dsp:txXfrm>
    </dsp:sp>
    <dsp:sp modelId="{30E53E49-D542-4E27-971A-83586E150C12}">
      <dsp:nvSpPr>
        <dsp:cNvPr id="0" name=""/>
        <dsp:cNvSpPr/>
      </dsp:nvSpPr>
      <dsp:spPr>
        <a:xfrm>
          <a:off x="248937" y="754873"/>
          <a:ext cx="245181" cy="1058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678"/>
              </a:lnTo>
              <a:lnTo>
                <a:pt x="245181" y="105867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C2AD7-EE20-4598-927C-814133EEFDD6}">
      <dsp:nvSpPr>
        <dsp:cNvPr id="0" name=""/>
        <dsp:cNvSpPr/>
      </dsp:nvSpPr>
      <dsp:spPr>
        <a:xfrm>
          <a:off x="494118" y="1548882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15 000 répondants en métropole</a:t>
          </a:r>
        </a:p>
      </dsp:txBody>
      <dsp:txXfrm>
        <a:off x="509622" y="1564386"/>
        <a:ext cx="2041375" cy="498331"/>
      </dsp:txXfrm>
    </dsp:sp>
    <dsp:sp modelId="{61AC0E2A-CDD2-460A-BF76-50480B214FAA}">
      <dsp:nvSpPr>
        <dsp:cNvPr id="0" name=""/>
        <dsp:cNvSpPr/>
      </dsp:nvSpPr>
      <dsp:spPr>
        <a:xfrm>
          <a:off x="248937" y="754873"/>
          <a:ext cx="245181" cy="1720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351"/>
              </a:lnTo>
              <a:lnTo>
                <a:pt x="245181" y="17203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924F3-91F0-458A-825C-9FC0C4B2BFCC}">
      <dsp:nvSpPr>
        <dsp:cNvPr id="0" name=""/>
        <dsp:cNvSpPr/>
      </dsp:nvSpPr>
      <dsp:spPr>
        <a:xfrm>
          <a:off x="494118" y="2210556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France métropolitaine</a:t>
          </a:r>
        </a:p>
      </dsp:txBody>
      <dsp:txXfrm>
        <a:off x="509622" y="2226060"/>
        <a:ext cx="2041375" cy="498331"/>
      </dsp:txXfrm>
    </dsp:sp>
    <dsp:sp modelId="{E908CA11-8963-465F-94F5-1545B4A0A643}">
      <dsp:nvSpPr>
        <dsp:cNvPr id="0" name=""/>
        <dsp:cNvSpPr/>
      </dsp:nvSpPr>
      <dsp:spPr>
        <a:xfrm>
          <a:off x="248937" y="754873"/>
          <a:ext cx="245181" cy="2382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025"/>
              </a:lnTo>
              <a:lnTo>
                <a:pt x="245181" y="23820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09FDA-6082-4A06-B064-5915EA7A3DC4}">
      <dsp:nvSpPr>
        <dsp:cNvPr id="0" name=""/>
        <dsp:cNvSpPr/>
      </dsp:nvSpPr>
      <dsp:spPr>
        <a:xfrm>
          <a:off x="494118" y="2872230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- Multimode séquentiel (internet/téléphone/face-à-face)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- Un échantillon de contrôle face-à-face</a:t>
          </a:r>
        </a:p>
      </dsp:txBody>
      <dsp:txXfrm>
        <a:off x="509622" y="2887734"/>
        <a:ext cx="2041375" cy="498331"/>
      </dsp:txXfrm>
    </dsp:sp>
    <dsp:sp modelId="{ADD6403C-1EA2-4FE1-BBED-70B8936D93D1}">
      <dsp:nvSpPr>
        <dsp:cNvPr id="0" name=""/>
        <dsp:cNvSpPr/>
      </dsp:nvSpPr>
      <dsp:spPr>
        <a:xfrm>
          <a:off x="2720239" y="225534"/>
          <a:ext cx="2371767" cy="52933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Marianne" panose="02000000000000000000" pitchFamily="2" charset="0"/>
            </a:rPr>
            <a:t>ESO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latin typeface="Marianne" panose="02000000000000000000" pitchFamily="2" charset="0"/>
            </a:rPr>
            <a:t>Enquête santé et Outre-mer</a:t>
          </a:r>
        </a:p>
      </dsp:txBody>
      <dsp:txXfrm>
        <a:off x="2735743" y="241038"/>
        <a:ext cx="2340759" cy="498331"/>
      </dsp:txXfrm>
    </dsp:sp>
    <dsp:sp modelId="{9B477E8D-A575-4CF0-8F08-FD19E4CDFFBA}">
      <dsp:nvSpPr>
        <dsp:cNvPr id="0" name=""/>
        <dsp:cNvSpPr/>
      </dsp:nvSpPr>
      <dsp:spPr>
        <a:xfrm>
          <a:off x="2957415" y="754873"/>
          <a:ext cx="237176" cy="397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004"/>
              </a:lnTo>
              <a:lnTo>
                <a:pt x="237176" y="3970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40A97-A9E0-45BC-9C76-BD329219F020}">
      <dsp:nvSpPr>
        <dsp:cNvPr id="0" name=""/>
        <dsp:cNvSpPr/>
      </dsp:nvSpPr>
      <dsp:spPr>
        <a:xfrm>
          <a:off x="3194592" y="887208"/>
          <a:ext cx="208710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Produire des indicateurs dans les Drom</a:t>
          </a:r>
        </a:p>
      </dsp:txBody>
      <dsp:txXfrm>
        <a:off x="3210096" y="902712"/>
        <a:ext cx="2056095" cy="498331"/>
      </dsp:txXfrm>
    </dsp:sp>
    <dsp:sp modelId="{2C11DB10-990E-4A73-9006-164FEE5C6D97}">
      <dsp:nvSpPr>
        <dsp:cNvPr id="0" name=""/>
        <dsp:cNvSpPr/>
      </dsp:nvSpPr>
      <dsp:spPr>
        <a:xfrm>
          <a:off x="2957415" y="754873"/>
          <a:ext cx="237176" cy="1058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678"/>
              </a:lnTo>
              <a:lnTo>
                <a:pt x="237176" y="105867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F89E6-26F5-40A0-983C-D0EB8EEB962C}">
      <dsp:nvSpPr>
        <dsp:cNvPr id="0" name=""/>
        <dsp:cNvSpPr/>
      </dsp:nvSpPr>
      <dsp:spPr>
        <a:xfrm>
          <a:off x="3194592" y="1548882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1 500 répondants par </a:t>
          </a:r>
          <a:r>
            <a:rPr lang="fr-FR" sz="800" kern="1200" dirty="0" err="1">
              <a:latin typeface="Marianne" panose="02000000000000000000" pitchFamily="2" charset="0"/>
            </a:rPr>
            <a:t>Drom</a:t>
          </a:r>
          <a:endParaRPr lang="fr-FR" sz="800" kern="1200" dirty="0">
            <a:latin typeface="Marianne" panose="02000000000000000000" pitchFamily="2" charset="0"/>
          </a:endParaRPr>
        </a:p>
      </dsp:txBody>
      <dsp:txXfrm>
        <a:off x="3210096" y="1564386"/>
        <a:ext cx="2041375" cy="498331"/>
      </dsp:txXfrm>
    </dsp:sp>
    <dsp:sp modelId="{1691A7BF-F3A2-46A9-8679-5A6DC381E3B5}">
      <dsp:nvSpPr>
        <dsp:cNvPr id="0" name=""/>
        <dsp:cNvSpPr/>
      </dsp:nvSpPr>
      <dsp:spPr>
        <a:xfrm>
          <a:off x="2957415" y="754873"/>
          <a:ext cx="237176" cy="1720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351"/>
              </a:lnTo>
              <a:lnTo>
                <a:pt x="237176" y="17203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84FDC-DB4F-4849-8476-612CB7732A71}">
      <dsp:nvSpPr>
        <dsp:cNvPr id="0" name=""/>
        <dsp:cNvSpPr/>
      </dsp:nvSpPr>
      <dsp:spPr>
        <a:xfrm>
          <a:off x="3194592" y="2210556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Guyane, Martinique, Guadeloupe, Mayotte et La Réunion</a:t>
          </a:r>
        </a:p>
      </dsp:txBody>
      <dsp:txXfrm>
        <a:off x="3210096" y="2226060"/>
        <a:ext cx="2041375" cy="498331"/>
      </dsp:txXfrm>
    </dsp:sp>
    <dsp:sp modelId="{EABF3655-5DB7-418C-AD89-520261287345}">
      <dsp:nvSpPr>
        <dsp:cNvPr id="0" name=""/>
        <dsp:cNvSpPr/>
      </dsp:nvSpPr>
      <dsp:spPr>
        <a:xfrm>
          <a:off x="2957415" y="754873"/>
          <a:ext cx="237176" cy="2382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025"/>
              </a:lnTo>
              <a:lnTo>
                <a:pt x="237176" y="23820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AF8B4-0B60-4DE6-AB67-2DBEED4B74A6}">
      <dsp:nvSpPr>
        <dsp:cNvPr id="0" name=""/>
        <dsp:cNvSpPr/>
      </dsp:nvSpPr>
      <dsp:spPr>
        <a:xfrm>
          <a:off x="3194592" y="2872230"/>
          <a:ext cx="2072383" cy="5293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Face-à-face uniquement</a:t>
          </a:r>
        </a:p>
      </dsp:txBody>
      <dsp:txXfrm>
        <a:off x="3210096" y="2887734"/>
        <a:ext cx="2041375" cy="498331"/>
      </dsp:txXfrm>
    </dsp:sp>
    <dsp:sp modelId="{C92785F3-14F5-40D2-9D5D-D0D840A434DF}">
      <dsp:nvSpPr>
        <dsp:cNvPr id="0" name=""/>
        <dsp:cNvSpPr/>
      </dsp:nvSpPr>
      <dsp:spPr>
        <a:xfrm>
          <a:off x="5356675" y="225534"/>
          <a:ext cx="2371767" cy="5293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latin typeface="Marianne" panose="02000000000000000000" pitchFamily="2" charset="0"/>
            </a:rPr>
            <a:t>EST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latin typeface="Marianne" panose="02000000000000000000" pitchFamily="2" charset="0"/>
            </a:rPr>
            <a:t>Enquête santé et territoires</a:t>
          </a:r>
        </a:p>
      </dsp:txBody>
      <dsp:txXfrm>
        <a:off x="5372179" y="241038"/>
        <a:ext cx="2340759" cy="498331"/>
      </dsp:txXfrm>
    </dsp:sp>
    <dsp:sp modelId="{390DA5B4-7D33-48DC-9048-0C9A9FA40DEA}">
      <dsp:nvSpPr>
        <dsp:cNvPr id="0" name=""/>
        <dsp:cNvSpPr/>
      </dsp:nvSpPr>
      <dsp:spPr>
        <a:xfrm>
          <a:off x="5593852" y="754873"/>
          <a:ext cx="235347" cy="381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38"/>
              </a:lnTo>
              <a:lnTo>
                <a:pt x="235347" y="38173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A7582-A6AB-43D6-AB05-DDE5CDC67881}">
      <dsp:nvSpPr>
        <dsp:cNvPr id="0" name=""/>
        <dsp:cNvSpPr/>
      </dsp:nvSpPr>
      <dsp:spPr>
        <a:xfrm>
          <a:off x="5829199" y="871942"/>
          <a:ext cx="2072383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Produire des indicateurs aux échelles départementales ou sur des populations spécifiques</a:t>
          </a:r>
        </a:p>
      </dsp:txBody>
      <dsp:txXfrm>
        <a:off x="5844703" y="887446"/>
        <a:ext cx="2041375" cy="498331"/>
      </dsp:txXfrm>
    </dsp:sp>
    <dsp:sp modelId="{9D135A8D-59E2-46E4-B1F3-94D2D8339A84}">
      <dsp:nvSpPr>
        <dsp:cNvPr id="0" name=""/>
        <dsp:cNvSpPr/>
      </dsp:nvSpPr>
      <dsp:spPr>
        <a:xfrm>
          <a:off x="5593852" y="754873"/>
          <a:ext cx="237176" cy="1058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678"/>
              </a:lnTo>
              <a:lnTo>
                <a:pt x="237176" y="105867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B192-DAC5-4794-8147-9C0BCCEE9060}">
      <dsp:nvSpPr>
        <dsp:cNvPr id="0" name=""/>
        <dsp:cNvSpPr/>
      </dsp:nvSpPr>
      <dsp:spPr>
        <a:xfrm>
          <a:off x="5831029" y="1548882"/>
          <a:ext cx="2121014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200 000 échantillonnés</a:t>
          </a:r>
        </a:p>
      </dsp:txBody>
      <dsp:txXfrm>
        <a:off x="5846533" y="1564386"/>
        <a:ext cx="2090006" cy="498331"/>
      </dsp:txXfrm>
    </dsp:sp>
    <dsp:sp modelId="{C9829A9C-6AFD-42F7-A177-F85AB48EF001}">
      <dsp:nvSpPr>
        <dsp:cNvPr id="0" name=""/>
        <dsp:cNvSpPr/>
      </dsp:nvSpPr>
      <dsp:spPr>
        <a:xfrm>
          <a:off x="5593852" y="754873"/>
          <a:ext cx="237176" cy="1720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351"/>
              </a:lnTo>
              <a:lnTo>
                <a:pt x="237176" y="17203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CC358-5A60-4346-8D27-F44A8066E4C4}">
      <dsp:nvSpPr>
        <dsp:cNvPr id="0" name=""/>
        <dsp:cNvSpPr/>
      </dsp:nvSpPr>
      <dsp:spPr>
        <a:xfrm>
          <a:off x="5831029" y="2210556"/>
          <a:ext cx="2132558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latin typeface="Marianne" panose="02000000000000000000" pitchFamily="2" charset="0"/>
            </a:rPr>
            <a:t>France métropolitaine</a:t>
          </a:r>
        </a:p>
      </dsp:txBody>
      <dsp:txXfrm>
        <a:off x="5846533" y="2226060"/>
        <a:ext cx="2101550" cy="498331"/>
      </dsp:txXfrm>
    </dsp:sp>
    <dsp:sp modelId="{EC701202-F03B-42E4-847E-805AB21224D0}">
      <dsp:nvSpPr>
        <dsp:cNvPr id="0" name=""/>
        <dsp:cNvSpPr/>
      </dsp:nvSpPr>
      <dsp:spPr>
        <a:xfrm>
          <a:off x="5593852" y="754873"/>
          <a:ext cx="237176" cy="2382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025"/>
              </a:lnTo>
              <a:lnTo>
                <a:pt x="237176" y="238202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FEF4D-F372-46A6-B44E-3DFE219C2D03}">
      <dsp:nvSpPr>
        <dsp:cNvPr id="0" name=""/>
        <dsp:cNvSpPr/>
      </dsp:nvSpPr>
      <dsp:spPr>
        <a:xfrm>
          <a:off x="5831029" y="2872230"/>
          <a:ext cx="2136437" cy="52933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- Multimode séquentiel (internet/téléphone)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8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Marianne" panose="02000000000000000000" pitchFamily="2" charset="0"/>
              <a:ea typeface="+mn-ea"/>
              <a:cs typeface="+mn-cs"/>
            </a:rPr>
            <a:t>- Passation étalée sur une année</a:t>
          </a:r>
        </a:p>
      </dsp:txBody>
      <dsp:txXfrm>
        <a:off x="5846533" y="2887734"/>
        <a:ext cx="2105429" cy="498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22/11/2024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2631" y="328486"/>
            <a:ext cx="1320064" cy="119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22/11/2024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  <a:prstGeom prst="rect">
            <a:avLst/>
          </a:prstGeo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453866" y="555526"/>
            <a:ext cx="1744453" cy="157614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  <a:latin typeface="Marianne" panose="02000000000000000000" pitchFamily="2" charset="0"/>
              </a:defRPr>
            </a:lvl1pPr>
          </a:lstStyle>
          <a:p>
            <a:fld id="{B858D49A-5A7A-574D-A0ED-52B5C1EFA876}" type="datetime1">
              <a:rPr lang="fr-FR" cap="all" smtClean="0"/>
              <a:pPr/>
              <a:t>22/11/2024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277084" y="180000"/>
            <a:ext cx="398441" cy="36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22/11/2024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B533F5D-06FE-7B84-B3B1-7124DF387022}"/>
              </a:ext>
            </a:extLst>
          </p:cNvPr>
          <p:cNvSpPr txBox="1"/>
          <p:nvPr/>
        </p:nvSpPr>
        <p:spPr>
          <a:xfrm>
            <a:off x="1979712" y="2787774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Marianne" panose="02000000000000000000" pitchFamily="2" charset="0"/>
              </a:rPr>
              <a:t>L’enquête santé 2025</a:t>
            </a:r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sz="1600" b="1" dirty="0"/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83968" y="1904531"/>
            <a:ext cx="4536182" cy="2893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Taille et poids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Activité physique </a:t>
            </a:r>
          </a:p>
          <a:p>
            <a:r>
              <a:rPr lang="fr-FR" sz="1400" dirty="0">
                <a:latin typeface="Marianne" panose="02000000000000000000" pitchFamily="2" charset="0"/>
              </a:rPr>
              <a:t>Temps assis ou allongé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Alimentation</a:t>
            </a:r>
          </a:p>
          <a:p>
            <a:r>
              <a:rPr lang="fr-FR" sz="1400" dirty="0">
                <a:latin typeface="Marianne" panose="02000000000000000000" pitchFamily="2" charset="0"/>
              </a:rPr>
              <a:t>Entourage et relations sociales</a:t>
            </a:r>
          </a:p>
          <a:p>
            <a:r>
              <a:rPr lang="fr-FR" sz="1400" dirty="0">
                <a:latin typeface="Marianne" panose="02000000000000000000" pitchFamily="2" charset="0"/>
              </a:rPr>
              <a:t>Consommation de tabac</a:t>
            </a:r>
          </a:p>
          <a:p>
            <a:r>
              <a:rPr lang="fr-FR" sz="1400" dirty="0">
                <a:latin typeface="Marianne" panose="02000000000000000000" pitchFamily="2" charset="0"/>
              </a:rPr>
              <a:t>Consommation d’alcool</a:t>
            </a:r>
          </a:p>
          <a:p>
            <a:r>
              <a:rPr lang="fr-FR" sz="1400" dirty="0">
                <a:latin typeface="Marianne" panose="02000000000000000000" pitchFamily="2" charset="0"/>
              </a:rPr>
              <a:t>Sécurité alimentaire </a:t>
            </a:r>
            <a:r>
              <a:rPr lang="fr-FR" sz="1100" i="1" dirty="0">
                <a:latin typeface="Marianne" panose="02000000000000000000" pitchFamily="2" charset="0"/>
              </a:rPr>
              <a:t>(sauf ESR)</a:t>
            </a:r>
            <a:endParaRPr lang="fr-FR" sz="1400" i="1" dirty="0">
              <a:latin typeface="Marianne" panose="02000000000000000000" pitchFamily="2" charset="0"/>
            </a:endParaRPr>
          </a:p>
          <a:p>
            <a:r>
              <a:rPr lang="fr-FR" sz="140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Impact de la pollution</a:t>
            </a:r>
          </a:p>
          <a:p>
            <a:r>
              <a:rPr lang="fr-FR" sz="1400" dirty="0">
                <a:latin typeface="Marianne" panose="02000000000000000000" pitchFamily="2" charset="0"/>
              </a:rPr>
              <a:t>Consommation de drogues </a:t>
            </a:r>
            <a:r>
              <a:rPr lang="fr-FR" sz="1100" i="1" dirty="0">
                <a:latin typeface="Marianne" panose="02000000000000000000" pitchFamily="2" charset="0"/>
              </a:rPr>
              <a:t>(sauf ESR)</a:t>
            </a:r>
            <a:endParaRPr lang="fr-FR" sz="1100" dirty="0">
              <a:latin typeface="Marianne" panose="02000000000000000000" pitchFamily="2" charset="0"/>
            </a:endParaRP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Temps de sommeil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Littératie en santé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Traumatismes dans l’enfance </a:t>
            </a:r>
          </a:p>
        </p:txBody>
      </p:sp>
    </p:spTree>
    <p:extLst>
      <p:ext uri="{BB962C8B-B14F-4D97-AF65-F5344CB8AC3E}">
        <p14:creationId xmlns:p14="http://schemas.microsoft.com/office/powerpoint/2010/main" val="2757266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sz="1600" b="1" dirty="0"/>
              <a:t>Couverture santé </a:t>
            </a:r>
            <a:r>
              <a:rPr lang="fr-FR" sz="1200" b="1" dirty="0"/>
              <a:t>(ESR et ESO)</a:t>
            </a:r>
            <a:endParaRPr lang="fr-FR" sz="1600" b="1" dirty="0"/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83968" y="2239655"/>
            <a:ext cx="4536182" cy="6924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accent1">
                    <a:lumMod val="90000"/>
                    <a:lumOff val="10000"/>
                  </a:schemeClr>
                </a:solidFill>
                <a:latin typeface="Marianne" panose="02000000000000000000" pitchFamily="2" charset="0"/>
              </a:rPr>
              <a:t>Couverture par sécurité sociale</a:t>
            </a:r>
          </a:p>
          <a:p>
            <a:r>
              <a:rPr lang="fr-FR" sz="1400" dirty="0">
                <a:latin typeface="Marianne" panose="02000000000000000000" pitchFamily="2" charset="0"/>
              </a:rPr>
              <a:t>Couverture par une complémentaire santé </a:t>
            </a:r>
            <a:r>
              <a:rPr lang="fr-FR" sz="1100" i="1" dirty="0">
                <a:latin typeface="Marianne" panose="02000000000000000000" pitchFamily="2" charset="0"/>
              </a:rPr>
              <a:t>(sauf EST)</a:t>
            </a:r>
            <a:endParaRPr lang="fr-FR" sz="1400" i="1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09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par une complémentaire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(ESR)</a:t>
            </a:r>
          </a:p>
          <a:p>
            <a:r>
              <a:rPr lang="fr-FR" sz="1600" b="1" dirty="0"/>
              <a:t>Caractérisation du logement du répondant </a:t>
            </a:r>
            <a:r>
              <a:rPr lang="fr-FR" sz="1050" b="1" dirty="0"/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405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sz="1600" b="1" dirty="0"/>
              <a:t>Module enfant </a:t>
            </a:r>
            <a:r>
              <a:rPr lang="fr-FR" sz="1200" b="1" dirty="0"/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200" b="1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83968" y="2239655"/>
            <a:ext cx="4536182" cy="160043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Poids, taille (IMC)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Activité physique</a:t>
            </a:r>
          </a:p>
          <a:p>
            <a:r>
              <a:rPr lang="fr-FR" sz="1400" dirty="0">
                <a:latin typeface="Marianne" panose="02000000000000000000" pitchFamily="2" charset="0"/>
              </a:rPr>
              <a:t>Temps de sommeil</a:t>
            </a:r>
          </a:p>
          <a:p>
            <a:r>
              <a:rPr lang="fr-FR" sz="1400" dirty="0">
                <a:latin typeface="Marianne" panose="02000000000000000000" pitchFamily="2" charset="0"/>
              </a:rPr>
              <a:t>Temps d’écran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Alimentation</a:t>
            </a:r>
          </a:p>
          <a:p>
            <a:r>
              <a:rPr lang="fr-FR" sz="1400" dirty="0">
                <a:latin typeface="Marianne" panose="02000000000000000000" pitchFamily="2" charset="0"/>
              </a:rPr>
              <a:t>Vaccination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Apprentissage de la nage</a:t>
            </a:r>
          </a:p>
        </p:txBody>
      </p:sp>
    </p:spTree>
    <p:extLst>
      <p:ext uri="{BB962C8B-B14F-4D97-AF65-F5344CB8AC3E}">
        <p14:creationId xmlns:p14="http://schemas.microsoft.com/office/powerpoint/2010/main" val="351243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(EST et ESO)</a:t>
            </a:r>
          </a:p>
          <a:p>
            <a:r>
              <a:rPr lang="fr-FR" sz="1600" b="1" dirty="0"/>
              <a:t>Extensions par appariements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83968" y="2239655"/>
            <a:ext cx="4536182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Système national des données de santé (SNDS)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Données socio-fiscales</a:t>
            </a:r>
          </a:p>
          <a:p>
            <a:r>
              <a:rPr lang="fr-FR" sz="1400" dirty="0">
                <a:latin typeface="Marianne" panose="02000000000000000000" pitchFamily="2" charset="0"/>
              </a:rPr>
              <a:t>Déclarations sociales nominatives (DSN)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Données environnementales </a:t>
            </a:r>
          </a:p>
        </p:txBody>
      </p:sp>
    </p:spTree>
    <p:extLst>
      <p:ext uri="{BB962C8B-B14F-4D97-AF65-F5344CB8AC3E}">
        <p14:creationId xmlns:p14="http://schemas.microsoft.com/office/powerpoint/2010/main" val="3886024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modes et calendriers de collecte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1846DA46-A9EA-D903-FDEA-6473EC543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813566"/>
              </p:ext>
            </p:extLst>
          </p:nvPr>
        </p:nvGraphicFramePr>
        <p:xfrm>
          <a:off x="71662" y="1561084"/>
          <a:ext cx="8928992" cy="2629417"/>
        </p:xfrm>
        <a:graphic>
          <a:graphicData uri="http://schemas.openxmlformats.org/drawingml/2006/table">
            <a:tbl>
              <a:tblPr/>
              <a:tblGrid>
                <a:gridCol w="558062">
                  <a:extLst>
                    <a:ext uri="{9D8B030D-6E8A-4147-A177-3AD203B41FA5}">
                      <a16:colId xmlns:a16="http://schemas.microsoft.com/office/drawing/2014/main" val="1327111988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258537416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2331679221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2346768294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243945890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3719887278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181288715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2458951626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608792865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1978406887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1862311346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1694311458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3303191482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4259362332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3163196536"/>
                    </a:ext>
                  </a:extLst>
                </a:gridCol>
                <a:gridCol w="558062">
                  <a:extLst>
                    <a:ext uri="{9D8B030D-6E8A-4147-A177-3AD203B41FA5}">
                      <a16:colId xmlns:a16="http://schemas.microsoft.com/office/drawing/2014/main" val="766527420"/>
                    </a:ext>
                  </a:extLst>
                </a:gridCol>
              </a:tblGrid>
              <a:tr h="256669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913750"/>
                  </a:ext>
                </a:extLst>
              </a:tr>
              <a:tr h="319396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2025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2026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579009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Avril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Mai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Juin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Juillet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Août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Septembre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Octobre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Novembre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Décembre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Janvier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Février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Mars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Avril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Mai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Juin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747109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Marianne" panose="02000000000000000000" pitchFamily="2" charset="0"/>
                        </a:rPr>
                        <a:t>ESR - 1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Internet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Téléphone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face-à-face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481145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Marianne" panose="02000000000000000000" pitchFamily="2" charset="0"/>
                        </a:rPr>
                        <a:t>ESR - 2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face-à-face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274681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arianne" panose="02000000000000000000" pitchFamily="2" charset="0"/>
                        </a:rPr>
                        <a:t>ESO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face-à-face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860550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chemeClr val="accent4"/>
                          </a:solidFill>
                          <a:effectLst/>
                          <a:latin typeface="Marianne" panose="02000000000000000000" pitchFamily="2" charset="0"/>
                        </a:rPr>
                        <a:t>EST - 1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Internet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Téléphone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2808386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chemeClr val="accent4"/>
                          </a:solidFill>
                          <a:effectLst/>
                          <a:latin typeface="Marianne" panose="02000000000000000000" pitchFamily="2" charset="0"/>
                        </a:rPr>
                        <a:t>EST - 2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Internet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Téléphone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95890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chemeClr val="accent4"/>
                          </a:solidFill>
                          <a:effectLst/>
                          <a:latin typeface="Marianne" panose="02000000000000000000" pitchFamily="2" charset="0"/>
                        </a:rPr>
                        <a:t>EST - 3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Internet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Téléphone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Marianne" panose="02000000000000000000" pitchFamily="2" charset="0"/>
                      </a:endParaRP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915122"/>
                  </a:ext>
                </a:extLst>
              </a:tr>
              <a:tr h="256669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chemeClr val="accent4"/>
                          </a:solidFill>
                          <a:effectLst/>
                          <a:latin typeface="Marianne" panose="02000000000000000000" pitchFamily="2" charset="0"/>
                        </a:rPr>
                        <a:t>EST - 4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Internet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Téléphone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arianne" panose="02000000000000000000" pitchFamily="2" charset="0"/>
                        </a:rPr>
                        <a:t> </a:t>
                      </a:r>
                    </a:p>
                  </a:txBody>
                  <a:tcPr marL="5096" marR="5096" marT="50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950561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C49B9D32-3744-6232-A000-177B5462A46D}"/>
              </a:ext>
            </a:extLst>
          </p:cNvPr>
          <p:cNvSpPr txBox="1"/>
          <p:nvPr/>
        </p:nvSpPr>
        <p:spPr>
          <a:xfrm>
            <a:off x="611560" y="4186878"/>
            <a:ext cx="36724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i="1" dirty="0"/>
              <a:t>Calendrier approximatif</a:t>
            </a:r>
          </a:p>
        </p:txBody>
      </p:sp>
    </p:spTree>
    <p:extLst>
      <p:ext uri="{BB962C8B-B14F-4D97-AF65-F5344CB8AC3E}">
        <p14:creationId xmlns:p14="http://schemas.microsoft.com/office/powerpoint/2010/main" val="183422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5 tests réalisés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6090" y="1419622"/>
            <a:ext cx="8424334" cy="2880320"/>
          </a:xfrm>
        </p:spPr>
        <p:txBody>
          <a:bodyPr/>
          <a:lstStyle/>
          <a:p>
            <a:r>
              <a:rPr lang="fr-FR" sz="1600" dirty="0"/>
              <a:t>Test ESR à l’automne 2023</a:t>
            </a:r>
          </a:p>
          <a:p>
            <a:r>
              <a:rPr lang="fr-FR" sz="1600" dirty="0"/>
              <a:t>Test ESO en Guyane (printemps 2024) et  Mayotte (septembre 2024)</a:t>
            </a:r>
          </a:p>
          <a:p>
            <a:r>
              <a:rPr lang="fr-FR" sz="1600" dirty="0"/>
              <a:t>Test EST, « cognitif » (printemps 2024) et téléphonique (septembre 2024)</a:t>
            </a:r>
          </a:p>
          <a:p>
            <a:endParaRPr lang="fr-FR" sz="1600" dirty="0"/>
          </a:p>
          <a:p>
            <a:r>
              <a:rPr lang="fr-FR" sz="1600" u="sng" dirty="0"/>
              <a:t>Durée de questionnaires estimés</a:t>
            </a:r>
            <a:r>
              <a:rPr lang="fr-FR" sz="1600" dirty="0"/>
              <a:t> :</a:t>
            </a:r>
          </a:p>
          <a:p>
            <a:r>
              <a:rPr lang="fr-FR" sz="1600" dirty="0"/>
              <a:t>ESR ~ 40 minutes</a:t>
            </a:r>
          </a:p>
          <a:p>
            <a:r>
              <a:rPr lang="fr-FR" sz="1600" dirty="0"/>
              <a:t>ESO ~ 45 minutes</a:t>
            </a:r>
          </a:p>
          <a:p>
            <a:r>
              <a:rPr lang="fr-FR" sz="1600" dirty="0"/>
              <a:t>EST ~ 35 minutes</a:t>
            </a:r>
          </a:p>
        </p:txBody>
      </p:sp>
    </p:spTree>
    <p:extLst>
      <p:ext uri="{BB962C8B-B14F-4D97-AF65-F5344CB8AC3E}">
        <p14:creationId xmlns:p14="http://schemas.microsoft.com/office/powerpoint/2010/main" val="3730587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D’autres enquêtes couvrant l’état de santé et les déterminants de santé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6090" y="1419622"/>
            <a:ext cx="8424334" cy="2880320"/>
          </a:xfrm>
        </p:spPr>
        <p:txBody>
          <a:bodyPr/>
          <a:lstStyle/>
          <a:p>
            <a:r>
              <a:rPr lang="fr-FR" sz="1200" dirty="0" err="1"/>
              <a:t>EpiCov</a:t>
            </a:r>
            <a:r>
              <a:rPr lang="fr-FR" sz="1200" dirty="0"/>
              <a:t>, co-pilotage Inserm-Drees, santé et conditions de vie pendant l’épidémie de Covid-19</a:t>
            </a:r>
          </a:p>
          <a:p>
            <a:endParaRPr lang="fr-FR" sz="1200" dirty="0"/>
          </a:p>
          <a:p>
            <a:r>
              <a:rPr lang="fr-FR" sz="1200" dirty="0"/>
              <a:t>Des enquêtes du service statistique publique avec des modules santé :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200" dirty="0"/>
              <a:t>VRS (vécu et ressenti en matière de sécurité du SSMSI), module santé-handicap en 2023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200" dirty="0"/>
              <a:t>SRCV (statistiques sur les ressources et conditions de vie)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200" dirty="0"/>
          </a:p>
          <a:p>
            <a:r>
              <a:rPr lang="fr-FR" sz="1200" u="sng" dirty="0"/>
              <a:t>Les enquêtes de Santé publique France</a:t>
            </a:r>
          </a:p>
          <a:p>
            <a:r>
              <a:rPr lang="fr-FR" sz="1200" dirty="0"/>
              <a:t>Les Baromètres santé de Santé publique France</a:t>
            </a:r>
          </a:p>
          <a:p>
            <a:r>
              <a:rPr lang="fr-FR" sz="1200" dirty="0"/>
              <a:t>Enquêtes sur les enfants : </a:t>
            </a:r>
            <a:r>
              <a:rPr lang="fr-FR" sz="1200" dirty="0" err="1"/>
              <a:t>Enabee</a:t>
            </a:r>
            <a:r>
              <a:rPr lang="fr-FR" sz="1200" dirty="0"/>
              <a:t> (santé mentale) et Corpulence </a:t>
            </a:r>
          </a:p>
          <a:p>
            <a:r>
              <a:rPr lang="fr-FR" sz="1200" dirty="0"/>
              <a:t>Albane (nutrition, environnement)</a:t>
            </a:r>
          </a:p>
          <a:p>
            <a:endParaRPr lang="fr-FR" sz="1200" dirty="0"/>
          </a:p>
          <a:p>
            <a:r>
              <a:rPr lang="fr-FR" sz="1200" u="sng" dirty="0"/>
              <a:t>Les enquêtes de l’OFDT</a:t>
            </a:r>
          </a:p>
          <a:p>
            <a:r>
              <a:rPr lang="fr-FR" sz="1200" dirty="0" err="1"/>
              <a:t>EnClass</a:t>
            </a:r>
            <a:r>
              <a:rPr lang="fr-FR" sz="1200" dirty="0"/>
              <a:t>, </a:t>
            </a:r>
            <a:r>
              <a:rPr lang="fr-FR" sz="1200" dirty="0" err="1"/>
              <a:t>Escapad</a:t>
            </a:r>
            <a:endParaRPr lang="fr-FR" sz="1200" dirty="0"/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8857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L’exploitation et la mise à disposition des données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4A0D24D-6714-5A0D-29D9-8791306345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1708150"/>
            <a:ext cx="8424863" cy="28797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sz="1600" u="sng" dirty="0"/>
              <a:t>Des publications DREES</a:t>
            </a:r>
          </a:p>
          <a:p>
            <a:pPr marL="37782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Premières publications sur les résultats principaux de l’échantillon Eurostat (collection Drees </a:t>
            </a:r>
            <a:r>
              <a:rPr lang="fr-FR" sz="1200" i="1" dirty="0"/>
              <a:t>Études et Résultats</a:t>
            </a:r>
            <a:r>
              <a:rPr lang="fr-FR" sz="1200" dirty="0"/>
              <a:t>) au moment de la livraison des données à Eurostat : </a:t>
            </a:r>
            <a:r>
              <a:rPr lang="fr-FR" sz="1200" b="1" dirty="0"/>
              <a:t>septembre 2026</a:t>
            </a:r>
          </a:p>
          <a:p>
            <a:pPr marL="37782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200" i="1" dirty="0"/>
              <a:t>Études et Résultats</a:t>
            </a:r>
            <a:r>
              <a:rPr lang="fr-FR" sz="1200" dirty="0"/>
              <a:t> et autres publications sur des thèmes spécifiques </a:t>
            </a:r>
            <a:r>
              <a:rPr lang="fr-FR" sz="1200" b="1" dirty="0"/>
              <a:t>à partir de fin 2026</a:t>
            </a:r>
          </a:p>
          <a:p>
            <a:pPr marL="37782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Indicateurs de santé en </a:t>
            </a:r>
            <a:r>
              <a:rPr lang="fr-FR" sz="1200" i="1" dirty="0"/>
              <a:t>open data</a:t>
            </a:r>
            <a:r>
              <a:rPr lang="fr-FR" sz="1200" dirty="0"/>
              <a:t> déclinés à un niveau infranational : </a:t>
            </a:r>
            <a:r>
              <a:rPr lang="fr-FR" sz="1200" b="1" dirty="0"/>
              <a:t>courant 2027</a:t>
            </a:r>
          </a:p>
          <a:p>
            <a:pPr marL="37782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Rapport de synthèse sur l’état de santé de la population</a:t>
            </a:r>
            <a:r>
              <a:rPr lang="fr-FR" sz="1200" b="1" dirty="0"/>
              <a:t> (2027 ou 2028)</a:t>
            </a:r>
          </a:p>
          <a:p>
            <a:pPr marL="37782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200" dirty="0"/>
              <a:t>Publications et communications sur les aspects méthodologiques de l’enquête</a:t>
            </a:r>
          </a:p>
          <a:p>
            <a:pPr>
              <a:spcAft>
                <a:spcPts val="1200"/>
              </a:spcAft>
            </a:pPr>
            <a:endParaRPr lang="fr-FR" sz="1600" u="sng" dirty="0"/>
          </a:p>
          <a:p>
            <a:pPr>
              <a:spcAft>
                <a:spcPts val="1200"/>
              </a:spcAft>
            </a:pPr>
            <a:r>
              <a:rPr lang="fr-FR" sz="1600" u="sng" dirty="0"/>
              <a:t>Ouverture des données aux chercheurs</a:t>
            </a:r>
            <a:endParaRPr lang="fr-FR" sz="1400" u="sng" dirty="0"/>
          </a:p>
        </p:txBody>
      </p:sp>
    </p:spTree>
    <p:extLst>
      <p:ext uri="{BB962C8B-B14F-4D97-AF65-F5344CB8AC3E}">
        <p14:creationId xmlns:p14="http://schemas.microsoft.com/office/powerpoint/2010/main" val="288575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Une enquête qui vise à décrire la santé de la population et ses ressorts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u="sng" dirty="0"/>
              <a:t>Demande européenne de statistiques harmonisées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Règlement 1338/2008 du 16 décembre 2008 sur les statistiques communautaires de la santé publique et de la santé et de la sécurité au travail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Règlement IESS 2019/1700 du 10 octobre 2019 établissant un cadre commun pour les statistiques européennes relatives aux personnes et aux ménages</a:t>
            </a:r>
          </a:p>
          <a:p>
            <a:pPr marL="263525" indent="-171450">
              <a:buFont typeface="Arial" panose="020B0604020202020204" pitchFamily="34" charset="0"/>
              <a:buChar char="•"/>
            </a:pPr>
            <a:r>
              <a:rPr lang="fr-FR" sz="1200" dirty="0"/>
              <a:t>Règlement d’exécution (UE) 2023/2529 </a:t>
            </a:r>
          </a:p>
          <a:p>
            <a:r>
              <a:rPr lang="fr-FR" sz="1200" dirty="0">
                <a:sym typeface="Wingdings" panose="05000000000000000000" pitchFamily="2" charset="2"/>
              </a:rPr>
              <a:t> Volet </a:t>
            </a:r>
            <a:r>
              <a:rPr lang="fr-FR" sz="1200" b="1" dirty="0">
                <a:solidFill>
                  <a:srgbClr val="002060"/>
                </a:solidFill>
                <a:sym typeface="Wingdings" panose="05000000000000000000" pitchFamily="2" charset="2"/>
              </a:rPr>
              <a:t>ESR</a:t>
            </a:r>
            <a:r>
              <a:rPr lang="fr-FR" sz="1200" dirty="0">
                <a:sym typeface="Wingdings" panose="05000000000000000000" pitchFamily="2" charset="2"/>
              </a:rPr>
              <a:t> « Enquête santé et recours aux soins »</a:t>
            </a:r>
            <a:endParaRPr lang="fr-FR" sz="1200" dirty="0"/>
          </a:p>
          <a:p>
            <a:endParaRPr lang="fr-FR" sz="1200" dirty="0">
              <a:highlight>
                <a:srgbClr val="FFFF00"/>
              </a:highlight>
            </a:endParaRPr>
          </a:p>
          <a:p>
            <a:r>
              <a:rPr lang="fr-FR" u="sng" dirty="0"/>
              <a:t>Demandes de données territoriales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200" dirty="0"/>
              <a:t>Politiques locales de santé (ARS), dont informations sur le handicap 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1200" dirty="0"/>
              <a:t>Disposer d’informations dans les DROM</a:t>
            </a:r>
          </a:p>
          <a:p>
            <a:r>
              <a:rPr lang="fr-FR" sz="1200" dirty="0">
                <a:sym typeface="Wingdings" panose="05000000000000000000" pitchFamily="2" charset="2"/>
              </a:rPr>
              <a:t> Volets </a:t>
            </a:r>
            <a:r>
              <a:rPr lang="fr-FR" sz="1200" b="1" dirty="0">
                <a:solidFill>
                  <a:schemeClr val="accent4"/>
                </a:solidFill>
                <a:sym typeface="Wingdings" panose="05000000000000000000" pitchFamily="2" charset="2"/>
              </a:rPr>
              <a:t>EST</a:t>
            </a:r>
            <a:r>
              <a:rPr lang="fr-FR" sz="1200" dirty="0">
                <a:solidFill>
                  <a:schemeClr val="accent1">
                    <a:lumMod val="90000"/>
                    <a:lumOff val="1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FR" sz="1200" dirty="0">
                <a:sym typeface="Wingdings" panose="05000000000000000000" pitchFamily="2" charset="2"/>
              </a:rPr>
              <a:t>« santé et territoires » et </a:t>
            </a:r>
            <a:r>
              <a:rPr lang="fr-FR" sz="1200" b="1" dirty="0">
                <a:solidFill>
                  <a:schemeClr val="accent1">
                    <a:lumMod val="90000"/>
                    <a:lumOff val="10000"/>
                  </a:schemeClr>
                </a:solidFill>
                <a:sym typeface="Wingdings" panose="05000000000000000000" pitchFamily="2" charset="2"/>
              </a:rPr>
              <a:t>ESO</a:t>
            </a:r>
            <a:r>
              <a:rPr lang="fr-FR" sz="1200" dirty="0">
                <a:sym typeface="Wingdings" panose="05000000000000000000" pitchFamily="2" charset="2"/>
              </a:rPr>
              <a:t> « santé en outre-mer »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trois enquêtes au niveau individus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42BF0F1E-7010-0ABA-DA2A-153698CA33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2361267"/>
              </p:ext>
            </p:extLst>
          </p:nvPr>
        </p:nvGraphicFramePr>
        <p:xfrm>
          <a:off x="430086" y="1156396"/>
          <a:ext cx="7971223" cy="362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04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enquête qui s’inscrit dans la durée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fr-FR" u="sng" dirty="0"/>
              <a:t>Éditions précédentes </a:t>
            </a:r>
            <a:r>
              <a:rPr lang="fr-FR" dirty="0"/>
              <a:t>:</a:t>
            </a:r>
          </a:p>
          <a:p>
            <a:r>
              <a:rPr lang="fr-FR" dirty="0"/>
              <a:t>2008, volet Ménages de l’enquête Handicap-santé</a:t>
            </a:r>
          </a:p>
          <a:p>
            <a:r>
              <a:rPr lang="fr-FR" dirty="0"/>
              <a:t>2014, EHIS-ESPS (</a:t>
            </a:r>
            <a:r>
              <a:rPr lang="fr-FR" i="1" dirty="0" err="1"/>
              <a:t>European</a:t>
            </a:r>
            <a:r>
              <a:rPr lang="fr-FR" i="1" dirty="0"/>
              <a:t> </a:t>
            </a:r>
            <a:r>
              <a:rPr lang="fr-FR" i="1" dirty="0" err="1"/>
              <a:t>health</a:t>
            </a:r>
            <a:r>
              <a:rPr lang="fr-FR" i="1" dirty="0"/>
              <a:t> interview </a:t>
            </a:r>
            <a:r>
              <a:rPr lang="fr-FR" i="1" dirty="0" err="1"/>
              <a:t>survey</a:t>
            </a:r>
            <a:r>
              <a:rPr lang="fr-FR" i="1" dirty="0"/>
              <a:t> </a:t>
            </a:r>
            <a:r>
              <a:rPr lang="fr-FR" dirty="0"/>
              <a:t>– enquête santé et protection sociale)</a:t>
            </a:r>
          </a:p>
          <a:p>
            <a:r>
              <a:rPr lang="fr-FR" dirty="0"/>
              <a:t>2019, EHIS avec un volet DROM</a:t>
            </a:r>
          </a:p>
          <a:p>
            <a:endParaRPr lang="fr-FR" dirty="0"/>
          </a:p>
          <a:p>
            <a:r>
              <a:rPr lang="fr-FR" u="sng" dirty="0"/>
              <a:t>Encore avant </a:t>
            </a:r>
            <a:r>
              <a:rPr lang="fr-FR" dirty="0"/>
              <a:t>:</a:t>
            </a:r>
          </a:p>
          <a:p>
            <a:r>
              <a:rPr lang="fr-FR" dirty="0"/>
              <a:t>Les enquêtes ESPS de l’</a:t>
            </a:r>
            <a:r>
              <a:rPr lang="fr-FR" dirty="0" err="1"/>
              <a:t>Irdes</a:t>
            </a:r>
            <a:r>
              <a:rPr lang="fr-FR" dirty="0"/>
              <a:t> de 1998 à 2014</a:t>
            </a:r>
          </a:p>
          <a:p>
            <a:r>
              <a:rPr lang="fr-FR" dirty="0"/>
              <a:t>Les enquêtes santé décennales de l’Insee (1960-1961, 1970-1971, 1980-1981, 1991-1992, 2002-2003)</a:t>
            </a:r>
          </a:p>
          <a:p>
            <a:endParaRPr lang="fr-FR" dirty="0"/>
          </a:p>
          <a:p>
            <a:r>
              <a:rPr lang="fr-FR" u="sng" dirty="0"/>
              <a:t>Et ensuite ?</a:t>
            </a:r>
          </a:p>
          <a:p>
            <a:r>
              <a:rPr lang="fr-FR" dirty="0"/>
              <a:t>Edition 2031 prévue</a:t>
            </a:r>
          </a:p>
        </p:txBody>
      </p:sp>
    </p:spTree>
    <p:extLst>
      <p:ext uri="{BB962C8B-B14F-4D97-AF65-F5344CB8AC3E}">
        <p14:creationId xmlns:p14="http://schemas.microsoft.com/office/powerpoint/2010/main" val="146091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Un périmètre qui s’élargit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EHIS répond au règlement européen : population âgée de 15 ans ou plus vivant en France métropolitaine en ménage ordinaire.</a:t>
            </a:r>
          </a:p>
          <a:p>
            <a:endParaRPr lang="fr-FR" dirty="0"/>
          </a:p>
          <a:p>
            <a:r>
              <a:rPr lang="fr-FR" dirty="0"/>
              <a:t>Ne couvre donc pas</a:t>
            </a:r>
          </a:p>
          <a:p>
            <a:pPr marL="377825" indent="-285750">
              <a:buFont typeface="Wingdings" panose="05000000000000000000" pitchFamily="2" charset="2"/>
              <a:buChar char="Ø"/>
            </a:pPr>
            <a:r>
              <a:rPr lang="fr-FR" dirty="0"/>
              <a:t>Les enfants</a:t>
            </a:r>
          </a:p>
          <a:p>
            <a:pPr marL="377825" indent="-285750">
              <a:buFont typeface="Wingdings" panose="05000000000000000000" pitchFamily="2" charset="2"/>
              <a:buChar char="Ø"/>
            </a:pPr>
            <a:r>
              <a:rPr lang="fr-FR" dirty="0"/>
              <a:t>Les personnes vivant en institutions</a:t>
            </a:r>
          </a:p>
          <a:p>
            <a:pPr marL="377825" indent="-285750">
              <a:buFont typeface="Wingdings" panose="05000000000000000000" pitchFamily="2" charset="2"/>
              <a:buChar char="Ø"/>
            </a:pPr>
            <a:r>
              <a:rPr lang="fr-FR" dirty="0"/>
              <a:t>Les régions d’outre-mer</a:t>
            </a:r>
          </a:p>
          <a:p>
            <a:pPr marL="377825" indent="-285750">
              <a:buFont typeface="Wingdings" panose="05000000000000000000" pitchFamily="2" charset="2"/>
              <a:buChar char="Ø"/>
            </a:pPr>
            <a:r>
              <a:rPr lang="fr-FR" dirty="0"/>
              <a:t>Les populations très précaires</a:t>
            </a:r>
          </a:p>
          <a:p>
            <a:pPr marL="377825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377825" indent="-285750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La DREES propose des extensions géographiques (ESO) et un module enfants (ESO et EST)</a:t>
            </a:r>
          </a:p>
          <a:p>
            <a:pPr marL="377825" indent="-285750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D’autres enquêtes : Autonomie (institutions, prisons), sans-domiciles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0731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Caractérisation sociodémographique du ménage et de l’individu</a:t>
            </a:r>
          </a:p>
          <a:p>
            <a:r>
              <a:rPr lang="fr-FR" dirty="0"/>
              <a:t>État de santé </a:t>
            </a:r>
          </a:p>
          <a:p>
            <a:r>
              <a:rPr lang="fr-FR" dirty="0"/>
              <a:t>Recours aux soins </a:t>
            </a:r>
          </a:p>
          <a:p>
            <a:r>
              <a:rPr lang="fr-FR" dirty="0"/>
              <a:t>Déterminants individuels de la santé </a:t>
            </a:r>
          </a:p>
          <a:p>
            <a:r>
              <a:rPr lang="fr-FR" dirty="0"/>
              <a:t>Couverture par une complémentaire santé </a:t>
            </a:r>
            <a:r>
              <a:rPr lang="fr-FR" sz="1000" dirty="0"/>
              <a:t>(</a:t>
            </a:r>
            <a:r>
              <a:rPr lang="fr-FR" sz="1000" dirty="0">
                <a:solidFill>
                  <a:srgbClr val="002060"/>
                </a:solidFill>
              </a:rPr>
              <a:t>ESR </a:t>
            </a:r>
            <a:r>
              <a:rPr lang="fr-FR" sz="1000" dirty="0"/>
              <a:t>et</a:t>
            </a:r>
            <a:r>
              <a:rPr lang="fr-FR" sz="1000" dirty="0">
                <a:solidFill>
                  <a:srgbClr val="002060"/>
                </a:solidFill>
              </a:rPr>
              <a:t> </a:t>
            </a:r>
            <a:r>
              <a:rPr lang="fr-FR" sz="10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ESO</a:t>
            </a:r>
            <a:r>
              <a:rPr lang="fr-FR" sz="1000" dirty="0"/>
              <a:t>)</a:t>
            </a:r>
          </a:p>
          <a:p>
            <a:r>
              <a:rPr lang="fr-FR" dirty="0"/>
              <a:t>Caractérisation du logement du répondant </a:t>
            </a:r>
            <a:r>
              <a:rPr lang="fr-FR" sz="1000" dirty="0"/>
              <a:t>(</a:t>
            </a:r>
            <a:r>
              <a:rPr lang="fr-FR" sz="10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ESO</a:t>
            </a:r>
            <a:r>
              <a:rPr lang="fr-FR" sz="1000" dirty="0"/>
              <a:t>)</a:t>
            </a:r>
          </a:p>
          <a:p>
            <a:r>
              <a:rPr lang="fr-FR" dirty="0"/>
              <a:t>Module enfant </a:t>
            </a:r>
            <a:r>
              <a:rPr lang="fr-FR" sz="1000" dirty="0"/>
              <a:t>(</a:t>
            </a:r>
            <a:r>
              <a:rPr lang="fr-FR" sz="1000" dirty="0">
                <a:solidFill>
                  <a:schemeClr val="accent4"/>
                </a:solidFill>
              </a:rPr>
              <a:t>EST</a:t>
            </a:r>
            <a:r>
              <a:rPr lang="fr-FR" sz="1000" dirty="0">
                <a:solidFill>
                  <a:srgbClr val="0070C0"/>
                </a:solidFill>
              </a:rPr>
              <a:t> </a:t>
            </a:r>
            <a:r>
              <a:rPr lang="fr-FR" sz="1000" dirty="0"/>
              <a:t>et</a:t>
            </a:r>
            <a:r>
              <a:rPr lang="fr-FR" sz="1000" dirty="0">
                <a:solidFill>
                  <a:srgbClr val="0070C0"/>
                </a:solidFill>
              </a:rPr>
              <a:t> </a:t>
            </a:r>
            <a:r>
              <a:rPr lang="fr-FR" sz="1000" dirty="0">
                <a:solidFill>
                  <a:schemeClr val="accent1"/>
                </a:solidFill>
              </a:rPr>
              <a:t>ESO</a:t>
            </a:r>
            <a:r>
              <a:rPr lang="fr-FR" sz="1000" dirty="0"/>
              <a:t>)</a:t>
            </a:r>
          </a:p>
          <a:p>
            <a:r>
              <a:rPr lang="fr-FR" dirty="0"/>
              <a:t>Extensions par appariements</a:t>
            </a:r>
          </a:p>
          <a:p>
            <a:endParaRPr lang="fr-FR" sz="10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149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z="1600" b="1" dirty="0"/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3995936" y="2239655"/>
            <a:ext cx="4824214" cy="116955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THL (Tableau des habitants du logement), lieux de vie</a:t>
            </a:r>
          </a:p>
          <a:p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Activité principale et antérieure</a:t>
            </a:r>
          </a:p>
          <a:p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Diplôme</a:t>
            </a:r>
          </a:p>
          <a:p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Origines</a:t>
            </a:r>
          </a:p>
          <a:p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Description du logement</a:t>
            </a:r>
          </a:p>
        </p:txBody>
      </p:sp>
    </p:spTree>
    <p:extLst>
      <p:ext uri="{BB962C8B-B14F-4D97-AF65-F5344CB8AC3E}">
        <p14:creationId xmlns:p14="http://schemas.microsoft.com/office/powerpoint/2010/main" val="1150937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sz="1600" b="1" dirty="0"/>
              <a:t>État de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11960" y="2239655"/>
            <a:ext cx="4608190" cy="198515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État de santé général du répondant </a:t>
            </a:r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et des membres du ménage</a:t>
            </a:r>
          </a:p>
          <a:p>
            <a:r>
              <a:rPr lang="fr-FR" sz="1400" dirty="0">
                <a:latin typeface="Marianne" panose="02000000000000000000" pitchFamily="2" charset="0"/>
              </a:rPr>
              <a:t>Bien-être ressenti </a:t>
            </a:r>
            <a:r>
              <a:rPr lang="fr-FR" sz="1100" i="1" dirty="0">
                <a:latin typeface="Marianne" panose="02000000000000000000" pitchFamily="2" charset="0"/>
              </a:rPr>
              <a:t>(sauf EST)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Maladies et problèmes de santé durables</a:t>
            </a:r>
            <a:endParaRPr lang="fr-FR" sz="1400" i="1" dirty="0">
              <a:latin typeface="Marianne" panose="02000000000000000000" pitchFamily="2" charset="0"/>
            </a:endParaRPr>
          </a:p>
          <a:p>
            <a:r>
              <a:rPr lang="fr-FR" sz="1400" dirty="0">
                <a:latin typeface="Marianne" panose="02000000000000000000" pitchFamily="2" charset="0"/>
              </a:rPr>
              <a:t>Difficultés dans la vie quotidienne </a:t>
            </a:r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(y compris autres membres du ménage)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Difficultés dans les activités et besoin d’aide </a:t>
            </a:r>
            <a:r>
              <a:rPr lang="fr-FR" sz="1100" i="1" dirty="0">
                <a:latin typeface="Marianne" panose="02000000000000000000" pitchFamily="2" charset="0"/>
              </a:rPr>
              <a:t>(sauf EST)</a:t>
            </a:r>
            <a:endParaRPr lang="fr-FR" sz="1100" dirty="0">
              <a:latin typeface="Marianne" panose="02000000000000000000" pitchFamily="2" charset="0"/>
            </a:endParaRPr>
          </a:p>
          <a:p>
            <a:r>
              <a:rPr lang="fr-FR" sz="1400" dirty="0">
                <a:latin typeface="Marianne" panose="02000000000000000000" pitchFamily="2" charset="0"/>
              </a:rPr>
              <a:t>Santé mentale</a:t>
            </a:r>
          </a:p>
        </p:txBody>
      </p:sp>
    </p:spTree>
    <p:extLst>
      <p:ext uri="{BB962C8B-B14F-4D97-AF65-F5344CB8AC3E}">
        <p14:creationId xmlns:p14="http://schemas.microsoft.com/office/powerpoint/2010/main" val="284584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22/11/2024</a:t>
            </a:fld>
            <a:endParaRPr lang="fr-FR" cap="all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thématiques abordées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7883A4E-11C3-A343-86BD-29780D88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sociodémographique du ménage et de l’individu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État de santé </a:t>
            </a:r>
          </a:p>
          <a:p>
            <a:r>
              <a:rPr lang="fr-FR" sz="1600" b="1" dirty="0"/>
              <a:t>Recours aux soins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Déterminants individuels de la santé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Couverture santé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(ESR et ESO) 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Caractérisation du logement du répondant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Module enfant </a:t>
            </a:r>
            <a:r>
              <a:rPr lang="fr-FR" sz="1000" dirty="0">
                <a:solidFill>
                  <a:schemeClr val="bg1">
                    <a:lumMod val="65000"/>
                  </a:schemeClr>
                </a:solidFill>
              </a:rPr>
              <a:t>(EST et ESO)</a:t>
            </a:r>
          </a:p>
          <a:p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Extensions par appariements</a:t>
            </a:r>
          </a:p>
          <a:p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4F78A3-24FA-C3C4-259F-1CC7A10065F0}"/>
              </a:ext>
            </a:extLst>
          </p:cNvPr>
          <p:cNvSpPr txBox="1"/>
          <p:nvPr/>
        </p:nvSpPr>
        <p:spPr>
          <a:xfrm>
            <a:off x="4283968" y="2239655"/>
            <a:ext cx="4536182" cy="181588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arianne" panose="02000000000000000000" pitchFamily="2" charset="0"/>
              </a:rPr>
              <a:t>Temps passé à l’hôpital ou clinique </a:t>
            </a:r>
            <a:r>
              <a:rPr lang="fr-FR" sz="1100" i="1" dirty="0">
                <a:latin typeface="Marianne" panose="02000000000000000000" pitchFamily="2" charset="0"/>
              </a:rPr>
              <a:t>(sauf EST)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Consultations (</a:t>
            </a:r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médecin traitant</a:t>
            </a:r>
            <a:r>
              <a:rPr lang="fr-FR" sz="1400" dirty="0">
                <a:latin typeface="Marianne" panose="02000000000000000000" pitchFamily="2" charset="0"/>
              </a:rPr>
              <a:t>)</a:t>
            </a:r>
          </a:p>
          <a:p>
            <a:r>
              <a:rPr lang="fr-FR" sz="1400" dirty="0">
                <a:latin typeface="Marianne" panose="02000000000000000000" pitchFamily="2" charset="0"/>
              </a:rPr>
              <a:t>Examens médicaux</a:t>
            </a:r>
          </a:p>
          <a:p>
            <a:r>
              <a:rPr lang="fr-FR" sz="1400" dirty="0">
                <a:latin typeface="Marianne" panose="02000000000000000000" pitchFamily="2" charset="0"/>
              </a:rPr>
              <a:t>Accès aux soins et renoncement aux soins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Recours à des soins psychologiques 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Aide reçue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Observance des traitements</a:t>
            </a:r>
          </a:p>
          <a:p>
            <a:r>
              <a:rPr lang="fr-FR" sz="1400" dirty="0">
                <a:solidFill>
                  <a:schemeClr val="accent4"/>
                </a:solidFill>
                <a:latin typeface="Marianne" panose="02000000000000000000" pitchFamily="2" charset="0"/>
              </a:rPr>
              <a:t>Discriminations dans les soins</a:t>
            </a:r>
          </a:p>
        </p:txBody>
      </p:sp>
    </p:spTree>
    <p:extLst>
      <p:ext uri="{BB962C8B-B14F-4D97-AF65-F5344CB8AC3E}">
        <p14:creationId xmlns:p14="http://schemas.microsoft.com/office/powerpoint/2010/main" val="3630823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ARA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D39DC6B1C44045BA3575E1CE6407BF" ma:contentTypeVersion="0" ma:contentTypeDescription="Crée un document." ma:contentTypeScope="" ma:versionID="0a8f43c0b9347064880ae8110e919a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9e43c2055aaa4ae7bbafcaae9e7cee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80834-E7C3-4176-AB09-D037C94F5D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25D0FB-E567-4129-856D-3A10972E35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60AD240-8F3D-4A42-B3F3-2E7D38896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Matrice PPT DREES Charte Etat</Template>
  <TotalTime>1794</TotalTime>
  <Words>1376</Words>
  <Application>Microsoft Office PowerPoint</Application>
  <PresentationFormat>Affichage à l'écran (16:9)</PresentationFormat>
  <Paragraphs>356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Marianne</vt:lpstr>
      <vt:lpstr>Wingdings</vt:lpstr>
      <vt:lpstr>TEMPLATE_ARS_ARA16-9</vt:lpstr>
      <vt:lpstr>Présentation PowerPoint</vt:lpstr>
      <vt:lpstr>Une enquête qui vise à décrire la santé de la population et ses ressorts</vt:lpstr>
      <vt:lpstr>Les trois enquêtes au niveau individus</vt:lpstr>
      <vt:lpstr>Une enquête qui s’inscrit dans la durée</vt:lpstr>
      <vt:lpstr>Un périmètre qui s’élargit</vt:lpstr>
      <vt:lpstr>Les thématiques abordées </vt:lpstr>
      <vt:lpstr>Les thématiques abordées </vt:lpstr>
      <vt:lpstr>Les thématiques abordées </vt:lpstr>
      <vt:lpstr>Les thématiques abordées </vt:lpstr>
      <vt:lpstr>Les thématiques abordées </vt:lpstr>
      <vt:lpstr>Les thématiques abordées </vt:lpstr>
      <vt:lpstr>Les thématiques abordées </vt:lpstr>
      <vt:lpstr>Les thématiques abordées </vt:lpstr>
      <vt:lpstr>Les thématiques abordées </vt:lpstr>
      <vt:lpstr>Les modes et calendriers de collecte</vt:lpstr>
      <vt:lpstr>5 tests réalisés</vt:lpstr>
      <vt:lpstr>D’autres enquêtes couvrant l’état de santé et les déterminants de santé</vt:lpstr>
      <vt:lpstr>L’exploitation et la mise à disposition des données</vt:lpstr>
    </vt:vector>
  </TitlesOfParts>
  <Manager>Client</Manager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COSTEMALLE, Vianney (DREES/OSAM/BESP)</dc:creator>
  <cp:lastModifiedBy>OURLIAC, Benoit (DREES/OSAM)</cp:lastModifiedBy>
  <cp:revision>11</cp:revision>
  <dcterms:created xsi:type="dcterms:W3CDTF">2024-11-20T10:02:23Z</dcterms:created>
  <dcterms:modified xsi:type="dcterms:W3CDTF">2024-11-22T00:54:18Z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0x0101007DD39DC6B1C44045BA3575E1CE6407BF</vt:lpwstr>
  </property>
</Properties>
</file>