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6"/>
  </p:notesMasterIdLst>
  <p:sldIdLst>
    <p:sldId id="256" r:id="rId2"/>
    <p:sldId id="257" r:id="rId3"/>
    <p:sldId id="270" r:id="rId4"/>
    <p:sldId id="290" r:id="rId5"/>
    <p:sldId id="264" r:id="rId6"/>
    <p:sldId id="269" r:id="rId7"/>
    <p:sldId id="258" r:id="rId8"/>
    <p:sldId id="266" r:id="rId9"/>
    <p:sldId id="291" r:id="rId10"/>
    <p:sldId id="265" r:id="rId11"/>
    <p:sldId id="293" r:id="rId12"/>
    <p:sldId id="292" r:id="rId13"/>
    <p:sldId id="271" r:id="rId14"/>
    <p:sldId id="268" r:id="rId15"/>
    <p:sldId id="272" r:id="rId16"/>
    <p:sldId id="275" r:id="rId17"/>
    <p:sldId id="283" r:id="rId18"/>
    <p:sldId id="276" r:id="rId19"/>
    <p:sldId id="277" r:id="rId20"/>
    <p:sldId id="282" r:id="rId21"/>
    <p:sldId id="278" r:id="rId22"/>
    <p:sldId id="273" r:id="rId23"/>
    <p:sldId id="280" r:id="rId24"/>
    <p:sldId id="28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7257"/>
    <a:srgbClr val="D5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439" autoAdjust="0"/>
  </p:normalViewPr>
  <p:slideViewPr>
    <p:cSldViewPr snapToGrid="0">
      <p:cViewPr varScale="1">
        <p:scale>
          <a:sx n="96" d="100"/>
          <a:sy n="96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ydre.social.gouv.fr\Applis\DARES\TourCD\DARES_PI\0-DOC_DMT\GT%20Cnis%20France%20Travail\Pr&#233;sentations\brouillons%20divers%20-%20pour%20graphiques\graphique%20pour%20ppt%20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urida.cherchem\Documents\GT%20France%20Travail\graphique%20pour%20ppt%20v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DEFM ABC des moins</a:t>
            </a:r>
            <a:r>
              <a:rPr lang="fr-FR" baseline="0" dirty="0"/>
              <a:t> de 25 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fr-FR" sz="1200" i="1" dirty="0">
                <a:effectLst/>
              </a:rPr>
              <a:t>Illustration non contractuelle</a:t>
            </a:r>
            <a:endParaRPr lang="fr-FR" sz="1200" dirty="0">
              <a:effectLst/>
            </a:endParaRPr>
          </a:p>
        </c:rich>
      </c:tx>
      <c:layout>
        <c:manualLayout>
          <c:xMode val="edge"/>
          <c:yMode val="edge"/>
          <c:x val="0.29115759628213717"/>
          <c:y val="1.9869103804333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'missions locales'!$B$9</c:f>
              <c:strCache>
                <c:ptCount val="1"/>
                <c:pt idx="0">
                  <c:v>DEFM ABC des moins 25 ans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'missions locales'!$A$10:$A$381</c:f>
              <c:numCache>
                <c:formatCode>[$-40C]mmm\-yy;@</c:formatCode>
                <c:ptCount val="372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  <c:pt idx="306">
                  <c:v>44378</c:v>
                </c:pt>
                <c:pt idx="307">
                  <c:v>44409</c:v>
                </c:pt>
                <c:pt idx="308">
                  <c:v>44440</c:v>
                </c:pt>
                <c:pt idx="309">
                  <c:v>44470</c:v>
                </c:pt>
                <c:pt idx="310">
                  <c:v>44501</c:v>
                </c:pt>
                <c:pt idx="311">
                  <c:v>44531</c:v>
                </c:pt>
                <c:pt idx="312">
                  <c:v>44562</c:v>
                </c:pt>
                <c:pt idx="313">
                  <c:v>44593</c:v>
                </c:pt>
                <c:pt idx="314">
                  <c:v>44621</c:v>
                </c:pt>
                <c:pt idx="315">
                  <c:v>44652</c:v>
                </c:pt>
                <c:pt idx="316">
                  <c:v>44682</c:v>
                </c:pt>
                <c:pt idx="317">
                  <c:v>44713</c:v>
                </c:pt>
                <c:pt idx="318">
                  <c:v>44743</c:v>
                </c:pt>
                <c:pt idx="319">
                  <c:v>44774</c:v>
                </c:pt>
                <c:pt idx="320">
                  <c:v>44805</c:v>
                </c:pt>
                <c:pt idx="321">
                  <c:v>44835</c:v>
                </c:pt>
                <c:pt idx="322">
                  <c:v>44866</c:v>
                </c:pt>
                <c:pt idx="323">
                  <c:v>44896</c:v>
                </c:pt>
                <c:pt idx="324">
                  <c:v>44927</c:v>
                </c:pt>
                <c:pt idx="325">
                  <c:v>44958</c:v>
                </c:pt>
                <c:pt idx="326">
                  <c:v>44986</c:v>
                </c:pt>
                <c:pt idx="327">
                  <c:v>45017</c:v>
                </c:pt>
                <c:pt idx="328">
                  <c:v>45047</c:v>
                </c:pt>
                <c:pt idx="329">
                  <c:v>45078</c:v>
                </c:pt>
                <c:pt idx="330">
                  <c:v>45108</c:v>
                </c:pt>
                <c:pt idx="331">
                  <c:v>45139</c:v>
                </c:pt>
                <c:pt idx="332">
                  <c:v>45170</c:v>
                </c:pt>
                <c:pt idx="333">
                  <c:v>45200</c:v>
                </c:pt>
                <c:pt idx="334">
                  <c:v>45231</c:v>
                </c:pt>
                <c:pt idx="335">
                  <c:v>45261</c:v>
                </c:pt>
                <c:pt idx="336">
                  <c:v>45292</c:v>
                </c:pt>
                <c:pt idx="337">
                  <c:v>45323</c:v>
                </c:pt>
                <c:pt idx="338">
                  <c:v>45352</c:v>
                </c:pt>
                <c:pt idx="339">
                  <c:v>45383</c:v>
                </c:pt>
                <c:pt idx="340">
                  <c:v>45413</c:v>
                </c:pt>
                <c:pt idx="341">
                  <c:v>45444</c:v>
                </c:pt>
                <c:pt idx="342">
                  <c:v>45474</c:v>
                </c:pt>
                <c:pt idx="343">
                  <c:v>45505</c:v>
                </c:pt>
                <c:pt idx="344">
                  <c:v>45536</c:v>
                </c:pt>
                <c:pt idx="345">
                  <c:v>45566</c:v>
                </c:pt>
                <c:pt idx="346">
                  <c:v>45597</c:v>
                </c:pt>
                <c:pt idx="347">
                  <c:v>45627</c:v>
                </c:pt>
                <c:pt idx="348">
                  <c:v>45658</c:v>
                </c:pt>
                <c:pt idx="349">
                  <c:v>45689</c:v>
                </c:pt>
                <c:pt idx="350">
                  <c:v>45717</c:v>
                </c:pt>
                <c:pt idx="351">
                  <c:v>45748</c:v>
                </c:pt>
                <c:pt idx="352">
                  <c:v>45778</c:v>
                </c:pt>
                <c:pt idx="353">
                  <c:v>45809</c:v>
                </c:pt>
                <c:pt idx="354">
                  <c:v>45839</c:v>
                </c:pt>
                <c:pt idx="355">
                  <c:v>45870</c:v>
                </c:pt>
                <c:pt idx="356">
                  <c:v>45901</c:v>
                </c:pt>
                <c:pt idx="357">
                  <c:v>45931</c:v>
                </c:pt>
                <c:pt idx="358">
                  <c:v>45962</c:v>
                </c:pt>
                <c:pt idx="359">
                  <c:v>45992</c:v>
                </c:pt>
                <c:pt idx="360">
                  <c:v>46023</c:v>
                </c:pt>
                <c:pt idx="361">
                  <c:v>46054</c:v>
                </c:pt>
                <c:pt idx="362">
                  <c:v>46082</c:v>
                </c:pt>
                <c:pt idx="363">
                  <c:v>46113</c:v>
                </c:pt>
                <c:pt idx="364">
                  <c:v>46143</c:v>
                </c:pt>
                <c:pt idx="365">
                  <c:v>46174</c:v>
                </c:pt>
                <c:pt idx="366">
                  <c:v>46204</c:v>
                </c:pt>
                <c:pt idx="367">
                  <c:v>46235</c:v>
                </c:pt>
                <c:pt idx="368">
                  <c:v>46266</c:v>
                </c:pt>
                <c:pt idx="369">
                  <c:v>46296</c:v>
                </c:pt>
                <c:pt idx="370">
                  <c:v>46327</c:v>
                </c:pt>
                <c:pt idx="371">
                  <c:v>46357</c:v>
                </c:pt>
              </c:numCache>
            </c:numRef>
          </c:cat>
          <c:val>
            <c:numRef>
              <c:f>'missions locales'!$B$10:$B$381</c:f>
              <c:numCache>
                <c:formatCode>#,##0</c:formatCode>
                <c:ptCount val="372"/>
                <c:pt idx="0">
                  <c:v>801.1</c:v>
                </c:pt>
                <c:pt idx="1">
                  <c:v>803.7</c:v>
                </c:pt>
                <c:pt idx="2">
                  <c:v>807.6</c:v>
                </c:pt>
                <c:pt idx="3">
                  <c:v>806.5</c:v>
                </c:pt>
                <c:pt idx="4">
                  <c:v>807.1</c:v>
                </c:pt>
                <c:pt idx="5">
                  <c:v>808.4</c:v>
                </c:pt>
                <c:pt idx="6">
                  <c:v>814</c:v>
                </c:pt>
                <c:pt idx="7">
                  <c:v>820.7</c:v>
                </c:pt>
                <c:pt idx="8">
                  <c:v>818.2</c:v>
                </c:pt>
                <c:pt idx="9">
                  <c:v>816.2</c:v>
                </c:pt>
                <c:pt idx="10">
                  <c:v>820.1</c:v>
                </c:pt>
                <c:pt idx="11">
                  <c:v>822.2</c:v>
                </c:pt>
                <c:pt idx="12">
                  <c:v>824.1</c:v>
                </c:pt>
                <c:pt idx="13">
                  <c:v>821.9</c:v>
                </c:pt>
                <c:pt idx="14">
                  <c:v>818.1</c:v>
                </c:pt>
                <c:pt idx="15">
                  <c:v>813.4</c:v>
                </c:pt>
                <c:pt idx="16">
                  <c:v>812</c:v>
                </c:pt>
                <c:pt idx="17">
                  <c:v>810.6</c:v>
                </c:pt>
                <c:pt idx="18">
                  <c:v>803.2</c:v>
                </c:pt>
                <c:pt idx="19">
                  <c:v>799.7</c:v>
                </c:pt>
                <c:pt idx="20">
                  <c:v>801.1</c:v>
                </c:pt>
                <c:pt idx="21">
                  <c:v>798.4</c:v>
                </c:pt>
                <c:pt idx="22">
                  <c:v>791.9</c:v>
                </c:pt>
                <c:pt idx="23">
                  <c:v>787.5</c:v>
                </c:pt>
                <c:pt idx="24">
                  <c:v>781</c:v>
                </c:pt>
                <c:pt idx="25">
                  <c:v>776.1</c:v>
                </c:pt>
                <c:pt idx="26">
                  <c:v>770</c:v>
                </c:pt>
                <c:pt idx="27">
                  <c:v>765.7</c:v>
                </c:pt>
                <c:pt idx="28">
                  <c:v>760.2</c:v>
                </c:pt>
                <c:pt idx="29">
                  <c:v>751.8</c:v>
                </c:pt>
                <c:pt idx="30">
                  <c:v>750.6</c:v>
                </c:pt>
                <c:pt idx="31">
                  <c:v>749.1</c:v>
                </c:pt>
                <c:pt idx="32">
                  <c:v>748.4</c:v>
                </c:pt>
                <c:pt idx="33">
                  <c:v>748.5</c:v>
                </c:pt>
                <c:pt idx="34">
                  <c:v>747.8</c:v>
                </c:pt>
                <c:pt idx="35">
                  <c:v>747.4</c:v>
                </c:pt>
                <c:pt idx="36">
                  <c:v>745.5</c:v>
                </c:pt>
                <c:pt idx="37">
                  <c:v>744.9</c:v>
                </c:pt>
                <c:pt idx="38">
                  <c:v>746.6</c:v>
                </c:pt>
                <c:pt idx="39">
                  <c:v>745.7</c:v>
                </c:pt>
                <c:pt idx="40">
                  <c:v>740.8</c:v>
                </c:pt>
                <c:pt idx="41">
                  <c:v>738.5</c:v>
                </c:pt>
                <c:pt idx="42">
                  <c:v>726.4</c:v>
                </c:pt>
                <c:pt idx="43">
                  <c:v>719.5</c:v>
                </c:pt>
                <c:pt idx="44">
                  <c:v>700</c:v>
                </c:pt>
                <c:pt idx="45">
                  <c:v>688.4</c:v>
                </c:pt>
                <c:pt idx="46">
                  <c:v>677.4</c:v>
                </c:pt>
                <c:pt idx="47">
                  <c:v>665.4</c:v>
                </c:pt>
                <c:pt idx="48">
                  <c:v>657.6</c:v>
                </c:pt>
                <c:pt idx="49">
                  <c:v>647.29999999999995</c:v>
                </c:pt>
                <c:pt idx="50">
                  <c:v>633.9</c:v>
                </c:pt>
                <c:pt idx="51">
                  <c:v>621.70000000000005</c:v>
                </c:pt>
                <c:pt idx="52">
                  <c:v>610.70000000000005</c:v>
                </c:pt>
                <c:pt idx="53">
                  <c:v>605.9</c:v>
                </c:pt>
                <c:pt idx="54">
                  <c:v>597.6</c:v>
                </c:pt>
                <c:pt idx="55">
                  <c:v>597.70000000000005</c:v>
                </c:pt>
                <c:pt idx="56">
                  <c:v>583.79999999999995</c:v>
                </c:pt>
                <c:pt idx="57">
                  <c:v>572.5</c:v>
                </c:pt>
                <c:pt idx="58">
                  <c:v>560.29999999999995</c:v>
                </c:pt>
                <c:pt idx="59">
                  <c:v>559.6</c:v>
                </c:pt>
                <c:pt idx="60">
                  <c:v>551.5</c:v>
                </c:pt>
                <c:pt idx="61">
                  <c:v>547.9</c:v>
                </c:pt>
                <c:pt idx="62">
                  <c:v>544.79999999999995</c:v>
                </c:pt>
                <c:pt idx="63">
                  <c:v>544.70000000000005</c:v>
                </c:pt>
                <c:pt idx="64">
                  <c:v>547.9</c:v>
                </c:pt>
                <c:pt idx="65">
                  <c:v>547.20000000000005</c:v>
                </c:pt>
                <c:pt idx="66">
                  <c:v>553.70000000000005</c:v>
                </c:pt>
                <c:pt idx="67">
                  <c:v>559</c:v>
                </c:pt>
                <c:pt idx="68">
                  <c:v>563.79999999999995</c:v>
                </c:pt>
                <c:pt idx="69">
                  <c:v>575.6</c:v>
                </c:pt>
                <c:pt idx="70">
                  <c:v>585</c:v>
                </c:pt>
                <c:pt idx="71">
                  <c:v>586.5</c:v>
                </c:pt>
                <c:pt idx="72">
                  <c:v>589.9</c:v>
                </c:pt>
                <c:pt idx="73">
                  <c:v>591.5</c:v>
                </c:pt>
                <c:pt idx="74">
                  <c:v>595.70000000000005</c:v>
                </c:pt>
                <c:pt idx="75">
                  <c:v>599.29999999999995</c:v>
                </c:pt>
                <c:pt idx="76">
                  <c:v>597.9</c:v>
                </c:pt>
                <c:pt idx="77">
                  <c:v>594.6</c:v>
                </c:pt>
                <c:pt idx="78">
                  <c:v>603</c:v>
                </c:pt>
                <c:pt idx="79">
                  <c:v>602.79999999999995</c:v>
                </c:pt>
                <c:pt idx="80">
                  <c:v>608.20000000000005</c:v>
                </c:pt>
                <c:pt idx="81">
                  <c:v>607</c:v>
                </c:pt>
                <c:pt idx="82">
                  <c:v>612</c:v>
                </c:pt>
                <c:pt idx="83">
                  <c:v>614.79999999999995</c:v>
                </c:pt>
                <c:pt idx="84">
                  <c:v>622.5</c:v>
                </c:pt>
                <c:pt idx="85">
                  <c:v>625.6</c:v>
                </c:pt>
                <c:pt idx="86">
                  <c:v>628.6</c:v>
                </c:pt>
                <c:pt idx="87">
                  <c:v>624.79999999999995</c:v>
                </c:pt>
                <c:pt idx="88">
                  <c:v>623.9</c:v>
                </c:pt>
                <c:pt idx="89">
                  <c:v>625.20000000000005</c:v>
                </c:pt>
                <c:pt idx="90">
                  <c:v>624.29999999999995</c:v>
                </c:pt>
                <c:pt idx="91">
                  <c:v>624.6</c:v>
                </c:pt>
                <c:pt idx="92">
                  <c:v>648</c:v>
                </c:pt>
                <c:pt idx="93">
                  <c:v>651.79999999999995</c:v>
                </c:pt>
                <c:pt idx="94">
                  <c:v>649.9</c:v>
                </c:pt>
                <c:pt idx="95">
                  <c:v>653.29999999999995</c:v>
                </c:pt>
                <c:pt idx="96">
                  <c:v>649.70000000000005</c:v>
                </c:pt>
                <c:pt idx="97">
                  <c:v>650.6</c:v>
                </c:pt>
                <c:pt idx="98">
                  <c:v>652.6</c:v>
                </c:pt>
                <c:pt idx="99">
                  <c:v>654.6</c:v>
                </c:pt>
                <c:pt idx="100">
                  <c:v>657.1</c:v>
                </c:pt>
                <c:pt idx="101">
                  <c:v>660.5</c:v>
                </c:pt>
                <c:pt idx="102">
                  <c:v>663.1</c:v>
                </c:pt>
                <c:pt idx="103">
                  <c:v>666.4</c:v>
                </c:pt>
                <c:pt idx="104">
                  <c:v>667.6</c:v>
                </c:pt>
                <c:pt idx="105">
                  <c:v>669.5</c:v>
                </c:pt>
                <c:pt idx="106">
                  <c:v>674.5</c:v>
                </c:pt>
                <c:pt idx="107">
                  <c:v>674.8</c:v>
                </c:pt>
                <c:pt idx="108">
                  <c:v>677.4</c:v>
                </c:pt>
                <c:pt idx="109">
                  <c:v>676.9</c:v>
                </c:pt>
                <c:pt idx="110">
                  <c:v>679.2</c:v>
                </c:pt>
                <c:pt idx="111">
                  <c:v>683.3</c:v>
                </c:pt>
                <c:pt idx="112">
                  <c:v>686.2</c:v>
                </c:pt>
                <c:pt idx="113">
                  <c:v>675.8</c:v>
                </c:pt>
                <c:pt idx="114">
                  <c:v>674</c:v>
                </c:pt>
                <c:pt idx="115">
                  <c:v>666.4</c:v>
                </c:pt>
                <c:pt idx="116">
                  <c:v>661.8</c:v>
                </c:pt>
                <c:pt idx="117">
                  <c:v>653</c:v>
                </c:pt>
                <c:pt idx="118">
                  <c:v>646.5</c:v>
                </c:pt>
                <c:pt idx="119">
                  <c:v>640.70000000000005</c:v>
                </c:pt>
                <c:pt idx="120">
                  <c:v>635.6</c:v>
                </c:pt>
                <c:pt idx="121">
                  <c:v>629.6</c:v>
                </c:pt>
                <c:pt idx="122">
                  <c:v>618.9</c:v>
                </c:pt>
                <c:pt idx="123">
                  <c:v>609.70000000000005</c:v>
                </c:pt>
                <c:pt idx="124">
                  <c:v>601.1</c:v>
                </c:pt>
                <c:pt idx="125">
                  <c:v>595.5</c:v>
                </c:pt>
                <c:pt idx="126">
                  <c:v>588</c:v>
                </c:pt>
                <c:pt idx="127">
                  <c:v>586.29999999999995</c:v>
                </c:pt>
                <c:pt idx="128">
                  <c:v>585.1</c:v>
                </c:pt>
                <c:pt idx="129">
                  <c:v>582.4</c:v>
                </c:pt>
                <c:pt idx="130">
                  <c:v>579.4</c:v>
                </c:pt>
                <c:pt idx="131">
                  <c:v>576.70000000000005</c:v>
                </c:pt>
                <c:pt idx="132">
                  <c:v>568</c:v>
                </c:pt>
                <c:pt idx="133">
                  <c:v>563.20000000000005</c:v>
                </c:pt>
                <c:pt idx="134">
                  <c:v>557.6</c:v>
                </c:pt>
                <c:pt idx="135">
                  <c:v>549.29999999999995</c:v>
                </c:pt>
                <c:pt idx="136">
                  <c:v>545.9</c:v>
                </c:pt>
                <c:pt idx="137">
                  <c:v>542.9</c:v>
                </c:pt>
                <c:pt idx="138">
                  <c:v>541.29999999999995</c:v>
                </c:pt>
                <c:pt idx="139">
                  <c:v>541.5</c:v>
                </c:pt>
                <c:pt idx="140">
                  <c:v>540.29999999999995</c:v>
                </c:pt>
                <c:pt idx="141">
                  <c:v>530.79999999999995</c:v>
                </c:pt>
                <c:pt idx="142">
                  <c:v>524.70000000000005</c:v>
                </c:pt>
                <c:pt idx="143">
                  <c:v>519</c:v>
                </c:pt>
                <c:pt idx="144">
                  <c:v>521</c:v>
                </c:pt>
                <c:pt idx="145">
                  <c:v>518.9</c:v>
                </c:pt>
                <c:pt idx="146">
                  <c:v>518.79999999999995</c:v>
                </c:pt>
                <c:pt idx="147">
                  <c:v>518.9</c:v>
                </c:pt>
                <c:pt idx="148">
                  <c:v>520.20000000000005</c:v>
                </c:pt>
                <c:pt idx="149">
                  <c:v>523.5</c:v>
                </c:pt>
                <c:pt idx="150">
                  <c:v>527.79999999999995</c:v>
                </c:pt>
                <c:pt idx="151">
                  <c:v>531.29999999999995</c:v>
                </c:pt>
                <c:pt idx="152">
                  <c:v>541.20000000000005</c:v>
                </c:pt>
                <c:pt idx="153">
                  <c:v>556.79999999999995</c:v>
                </c:pt>
                <c:pt idx="154">
                  <c:v>572</c:v>
                </c:pt>
                <c:pt idx="155">
                  <c:v>586.79999999999995</c:v>
                </c:pt>
                <c:pt idx="156">
                  <c:v>607.20000000000005</c:v>
                </c:pt>
                <c:pt idx="157">
                  <c:v>627.70000000000005</c:v>
                </c:pt>
                <c:pt idx="158">
                  <c:v>646.9</c:v>
                </c:pt>
                <c:pt idx="159">
                  <c:v>669.4</c:v>
                </c:pt>
                <c:pt idx="160">
                  <c:v>683.3</c:v>
                </c:pt>
                <c:pt idx="161">
                  <c:v>679.7</c:v>
                </c:pt>
                <c:pt idx="162">
                  <c:v>685.3</c:v>
                </c:pt>
                <c:pt idx="163">
                  <c:v>694.9</c:v>
                </c:pt>
                <c:pt idx="164">
                  <c:v>701.7</c:v>
                </c:pt>
                <c:pt idx="165">
                  <c:v>708.2</c:v>
                </c:pt>
                <c:pt idx="166">
                  <c:v>709.9</c:v>
                </c:pt>
                <c:pt idx="167">
                  <c:v>702.5</c:v>
                </c:pt>
                <c:pt idx="168">
                  <c:v>704.1</c:v>
                </c:pt>
                <c:pt idx="169">
                  <c:v>702.4</c:v>
                </c:pt>
                <c:pt idx="170">
                  <c:v>700.9</c:v>
                </c:pt>
                <c:pt idx="171">
                  <c:v>703.8</c:v>
                </c:pt>
                <c:pt idx="172">
                  <c:v>703.1</c:v>
                </c:pt>
                <c:pt idx="173">
                  <c:v>698.6</c:v>
                </c:pt>
                <c:pt idx="174">
                  <c:v>697.7</c:v>
                </c:pt>
                <c:pt idx="175">
                  <c:v>696.5</c:v>
                </c:pt>
                <c:pt idx="176">
                  <c:v>693.1</c:v>
                </c:pt>
                <c:pt idx="177">
                  <c:v>681.8</c:v>
                </c:pt>
                <c:pt idx="178">
                  <c:v>682.3</c:v>
                </c:pt>
                <c:pt idx="179">
                  <c:v>684.4</c:v>
                </c:pt>
                <c:pt idx="180">
                  <c:v>687.3</c:v>
                </c:pt>
                <c:pt idx="181">
                  <c:v>685.3</c:v>
                </c:pt>
                <c:pt idx="182">
                  <c:v>682</c:v>
                </c:pt>
                <c:pt idx="183">
                  <c:v>682.6</c:v>
                </c:pt>
                <c:pt idx="184">
                  <c:v>684.3</c:v>
                </c:pt>
                <c:pt idx="185">
                  <c:v>688.8</c:v>
                </c:pt>
                <c:pt idx="186">
                  <c:v>689.6</c:v>
                </c:pt>
                <c:pt idx="187">
                  <c:v>686.2</c:v>
                </c:pt>
                <c:pt idx="188">
                  <c:v>687.8</c:v>
                </c:pt>
                <c:pt idx="189">
                  <c:v>689</c:v>
                </c:pt>
                <c:pt idx="190">
                  <c:v>696.1</c:v>
                </c:pt>
                <c:pt idx="191">
                  <c:v>701.1</c:v>
                </c:pt>
                <c:pt idx="192">
                  <c:v>703.6</c:v>
                </c:pt>
                <c:pt idx="193">
                  <c:v>707.2</c:v>
                </c:pt>
                <c:pt idx="194">
                  <c:v>712.4</c:v>
                </c:pt>
                <c:pt idx="195">
                  <c:v>710.5</c:v>
                </c:pt>
                <c:pt idx="196">
                  <c:v>714.1</c:v>
                </c:pt>
                <c:pt idx="197">
                  <c:v>725.6</c:v>
                </c:pt>
                <c:pt idx="198">
                  <c:v>731.7</c:v>
                </c:pt>
                <c:pt idx="199">
                  <c:v>738.9</c:v>
                </c:pt>
                <c:pt idx="200">
                  <c:v>747.8</c:v>
                </c:pt>
                <c:pt idx="201">
                  <c:v>755.2</c:v>
                </c:pt>
                <c:pt idx="202">
                  <c:v>763.5</c:v>
                </c:pt>
                <c:pt idx="203">
                  <c:v>765.8</c:v>
                </c:pt>
                <c:pt idx="204">
                  <c:v>774.4</c:v>
                </c:pt>
                <c:pt idx="205">
                  <c:v>779.3</c:v>
                </c:pt>
                <c:pt idx="206">
                  <c:v>784.7</c:v>
                </c:pt>
                <c:pt idx="207">
                  <c:v>790.1</c:v>
                </c:pt>
                <c:pt idx="208">
                  <c:v>784.6</c:v>
                </c:pt>
                <c:pt idx="209">
                  <c:v>780.6</c:v>
                </c:pt>
                <c:pt idx="210">
                  <c:v>782</c:v>
                </c:pt>
                <c:pt idx="211">
                  <c:v>760.6</c:v>
                </c:pt>
                <c:pt idx="212">
                  <c:v>776</c:v>
                </c:pt>
                <c:pt idx="213">
                  <c:v>776.2</c:v>
                </c:pt>
                <c:pt idx="214">
                  <c:v>772.9</c:v>
                </c:pt>
                <c:pt idx="215">
                  <c:v>772.4</c:v>
                </c:pt>
                <c:pt idx="216">
                  <c:v>774.7</c:v>
                </c:pt>
                <c:pt idx="217">
                  <c:v>773.3</c:v>
                </c:pt>
                <c:pt idx="218">
                  <c:v>772.8</c:v>
                </c:pt>
                <c:pt idx="219">
                  <c:v>772.2</c:v>
                </c:pt>
                <c:pt idx="220">
                  <c:v>772.8</c:v>
                </c:pt>
                <c:pt idx="221">
                  <c:v>770.2</c:v>
                </c:pt>
                <c:pt idx="222">
                  <c:v>771.5</c:v>
                </c:pt>
                <c:pt idx="223">
                  <c:v>764.4</c:v>
                </c:pt>
                <c:pt idx="224">
                  <c:v>782.8</c:v>
                </c:pt>
                <c:pt idx="225">
                  <c:v>786.1</c:v>
                </c:pt>
                <c:pt idx="226">
                  <c:v>790.9</c:v>
                </c:pt>
                <c:pt idx="227">
                  <c:v>794.1</c:v>
                </c:pt>
                <c:pt idx="228">
                  <c:v>797</c:v>
                </c:pt>
                <c:pt idx="229">
                  <c:v>798.2</c:v>
                </c:pt>
                <c:pt idx="230">
                  <c:v>803.6</c:v>
                </c:pt>
                <c:pt idx="231">
                  <c:v>808.6</c:v>
                </c:pt>
                <c:pt idx="232">
                  <c:v>817</c:v>
                </c:pt>
                <c:pt idx="233">
                  <c:v>805.8</c:v>
                </c:pt>
                <c:pt idx="234">
                  <c:v>799</c:v>
                </c:pt>
                <c:pt idx="235">
                  <c:v>784.8</c:v>
                </c:pt>
                <c:pt idx="236">
                  <c:v>790.4</c:v>
                </c:pt>
                <c:pt idx="237">
                  <c:v>791.4</c:v>
                </c:pt>
                <c:pt idx="238">
                  <c:v>789.5</c:v>
                </c:pt>
                <c:pt idx="239">
                  <c:v>789.3</c:v>
                </c:pt>
                <c:pt idx="240">
                  <c:v>786.7</c:v>
                </c:pt>
                <c:pt idx="241">
                  <c:v>783.7</c:v>
                </c:pt>
                <c:pt idx="242">
                  <c:v>779.9</c:v>
                </c:pt>
                <c:pt idx="243">
                  <c:v>770.5</c:v>
                </c:pt>
                <c:pt idx="244">
                  <c:v>767.8</c:v>
                </c:pt>
                <c:pt idx="245">
                  <c:v>768.4</c:v>
                </c:pt>
                <c:pt idx="246">
                  <c:v>764.9</c:v>
                </c:pt>
                <c:pt idx="247">
                  <c:v>766</c:v>
                </c:pt>
                <c:pt idx="248">
                  <c:v>759.9</c:v>
                </c:pt>
                <c:pt idx="249">
                  <c:v>752.8</c:v>
                </c:pt>
                <c:pt idx="250">
                  <c:v>750</c:v>
                </c:pt>
                <c:pt idx="251">
                  <c:v>745.8</c:v>
                </c:pt>
                <c:pt idx="252">
                  <c:v>745.9</c:v>
                </c:pt>
                <c:pt idx="253">
                  <c:v>748</c:v>
                </c:pt>
                <c:pt idx="254">
                  <c:v>742.4</c:v>
                </c:pt>
                <c:pt idx="255">
                  <c:v>745.6</c:v>
                </c:pt>
                <c:pt idx="256">
                  <c:v>742.8</c:v>
                </c:pt>
                <c:pt idx="257">
                  <c:v>742.6</c:v>
                </c:pt>
                <c:pt idx="258">
                  <c:v>749.3</c:v>
                </c:pt>
                <c:pt idx="259">
                  <c:v>745</c:v>
                </c:pt>
                <c:pt idx="260">
                  <c:v>742.1</c:v>
                </c:pt>
                <c:pt idx="261">
                  <c:v>743.1</c:v>
                </c:pt>
                <c:pt idx="262">
                  <c:v>743.1</c:v>
                </c:pt>
                <c:pt idx="263">
                  <c:v>744.4</c:v>
                </c:pt>
                <c:pt idx="264">
                  <c:v>742.5</c:v>
                </c:pt>
                <c:pt idx="265">
                  <c:v>741.5</c:v>
                </c:pt>
                <c:pt idx="266">
                  <c:v>740.8</c:v>
                </c:pt>
                <c:pt idx="267">
                  <c:v>741.6</c:v>
                </c:pt>
                <c:pt idx="268">
                  <c:v>744.5</c:v>
                </c:pt>
                <c:pt idx="269">
                  <c:v>737.9</c:v>
                </c:pt>
                <c:pt idx="270">
                  <c:v>737.6</c:v>
                </c:pt>
                <c:pt idx="271">
                  <c:v>737.9</c:v>
                </c:pt>
                <c:pt idx="272">
                  <c:v>738.6</c:v>
                </c:pt>
                <c:pt idx="273">
                  <c:v>735.1</c:v>
                </c:pt>
                <c:pt idx="274">
                  <c:v>729.8</c:v>
                </c:pt>
                <c:pt idx="275">
                  <c:v>734.1</c:v>
                </c:pt>
                <c:pt idx="276">
                  <c:v>733.2</c:v>
                </c:pt>
                <c:pt idx="277">
                  <c:v>731.7</c:v>
                </c:pt>
                <c:pt idx="278">
                  <c:v>731.8</c:v>
                </c:pt>
                <c:pt idx="279">
                  <c:v>725.9</c:v>
                </c:pt>
                <c:pt idx="280">
                  <c:v>723.4</c:v>
                </c:pt>
                <c:pt idx="281">
                  <c:v>729</c:v>
                </c:pt>
                <c:pt idx="282">
                  <c:v>718.9</c:v>
                </c:pt>
                <c:pt idx="283">
                  <c:v>714.6</c:v>
                </c:pt>
                <c:pt idx="284">
                  <c:v>711.4</c:v>
                </c:pt>
                <c:pt idx="285">
                  <c:v>707.5</c:v>
                </c:pt>
                <c:pt idx="286">
                  <c:v>701.7</c:v>
                </c:pt>
                <c:pt idx="287">
                  <c:v>697.9</c:v>
                </c:pt>
                <c:pt idx="288">
                  <c:v>691.9</c:v>
                </c:pt>
                <c:pt idx="289">
                  <c:v>687.5</c:v>
                </c:pt>
                <c:pt idx="290">
                  <c:v>721.4</c:v>
                </c:pt>
                <c:pt idx="291">
                  <c:v>774.8</c:v>
                </c:pt>
                <c:pt idx="292">
                  <c:v>796.8</c:v>
                </c:pt>
                <c:pt idx="293">
                  <c:v>802</c:v>
                </c:pt>
                <c:pt idx="294">
                  <c:v>781.3</c:v>
                </c:pt>
                <c:pt idx="295">
                  <c:v>771.5</c:v>
                </c:pt>
                <c:pt idx="296">
                  <c:v>758.6</c:v>
                </c:pt>
                <c:pt idx="297">
                  <c:v>751.9</c:v>
                </c:pt>
                <c:pt idx="298">
                  <c:v>756.5</c:v>
                </c:pt>
                <c:pt idx="299">
                  <c:v>753</c:v>
                </c:pt>
                <c:pt idx="300">
                  <c:v>753.1</c:v>
                </c:pt>
                <c:pt idx="301">
                  <c:v>751.2</c:v>
                </c:pt>
                <c:pt idx="302">
                  <c:v>746.7</c:v>
                </c:pt>
                <c:pt idx="303">
                  <c:v>745.2</c:v>
                </c:pt>
                <c:pt idx="304">
                  <c:v>730.4</c:v>
                </c:pt>
                <c:pt idx="305">
                  <c:v>721.2</c:v>
                </c:pt>
                <c:pt idx="306">
                  <c:v>709.1</c:v>
                </c:pt>
                <c:pt idx="307">
                  <c:v>697.1</c:v>
                </c:pt>
                <c:pt idx="308">
                  <c:v>682.5</c:v>
                </c:pt>
                <c:pt idx="309">
                  <c:v>668</c:v>
                </c:pt>
                <c:pt idx="310">
                  <c:v>660.8</c:v>
                </c:pt>
                <c:pt idx="311">
                  <c:v>652.4</c:v>
                </c:pt>
                <c:pt idx="312">
                  <c:v>643.20000000000005</c:v>
                </c:pt>
                <c:pt idx="313">
                  <c:v>635.4</c:v>
                </c:pt>
                <c:pt idx="314">
                  <c:v>630.20000000000005</c:v>
                </c:pt>
                <c:pt idx="315">
                  <c:v>626</c:v>
                </c:pt>
                <c:pt idx="316">
                  <c:v>623.29999999999995</c:v>
                </c:pt>
                <c:pt idx="317">
                  <c:v>623.1</c:v>
                </c:pt>
                <c:pt idx="318">
                  <c:v>623.5</c:v>
                </c:pt>
                <c:pt idx="319">
                  <c:v>625.70000000000005</c:v>
                </c:pt>
                <c:pt idx="320">
                  <c:v>629.20000000000005</c:v>
                </c:pt>
                <c:pt idx="321">
                  <c:v>629.9</c:v>
                </c:pt>
                <c:pt idx="322">
                  <c:v>629.5</c:v>
                </c:pt>
                <c:pt idx="323">
                  <c:v>629</c:v>
                </c:pt>
                <c:pt idx="324">
                  <c:v>629.5</c:v>
                </c:pt>
                <c:pt idx="325">
                  <c:v>628.70000000000005</c:v>
                </c:pt>
                <c:pt idx="326">
                  <c:v>625.79999999999995</c:v>
                </c:pt>
                <c:pt idx="327">
                  <c:v>632</c:v>
                </c:pt>
                <c:pt idx="328">
                  <c:v>630.29999999999995</c:v>
                </c:pt>
                <c:pt idx="329">
                  <c:v>625.1</c:v>
                </c:pt>
                <c:pt idx="330">
                  <c:v>634.79999999999995</c:v>
                </c:pt>
                <c:pt idx="331">
                  <c:v>632.5</c:v>
                </c:pt>
                <c:pt idx="332">
                  <c:v>645.70000000000005</c:v>
                </c:pt>
                <c:pt idx="333">
                  <c:v>651.20000000000005</c:v>
                </c:pt>
                <c:pt idx="334">
                  <c:v>658.1</c:v>
                </c:pt>
                <c:pt idx="335">
                  <c:v>665.1</c:v>
                </c:pt>
                <c:pt idx="336">
                  <c:v>662.23135782747602</c:v>
                </c:pt>
                <c:pt idx="337">
                  <c:v>654.20056710755318</c:v>
                </c:pt>
                <c:pt idx="338">
                  <c:v>648.8467066276047</c:v>
                </c:pt>
                <c:pt idx="339">
                  <c:v>644.52243470149244</c:v>
                </c:pt>
                <c:pt idx="340">
                  <c:v>641.74254560613451</c:v>
                </c:pt>
                <c:pt idx="341">
                  <c:v>641.53662789536736</c:v>
                </c:pt>
                <c:pt idx="342">
                  <c:v>641.94846331690178</c:v>
                </c:pt>
                <c:pt idx="343">
                  <c:v>644.2135581353416</c:v>
                </c:pt>
                <c:pt idx="344">
                  <c:v>647.81711807376848</c:v>
                </c:pt>
                <c:pt idx="345">
                  <c:v>648.53783006145375</c:v>
                </c:pt>
                <c:pt idx="346">
                  <c:v>648.12599463991933</c:v>
                </c:pt>
                <c:pt idx="347">
                  <c:v>647.61120036300122</c:v>
                </c:pt>
                <c:pt idx="348">
                  <c:v>942.61120036300122</c:v>
                </c:pt>
                <c:pt idx="349">
                  <c:v>942.61120036300122</c:v>
                </c:pt>
                <c:pt idx="350">
                  <c:v>942.61120036300122</c:v>
                </c:pt>
                <c:pt idx="351">
                  <c:v>942.61120036300122</c:v>
                </c:pt>
                <c:pt idx="352">
                  <c:v>942.61120036300122</c:v>
                </c:pt>
                <c:pt idx="353">
                  <c:v>942.61120036300122</c:v>
                </c:pt>
                <c:pt idx="354">
                  <c:v>942.61120036300122</c:v>
                </c:pt>
                <c:pt idx="355">
                  <c:v>942.61120036300122</c:v>
                </c:pt>
                <c:pt idx="356">
                  <c:v>942.61120036300122</c:v>
                </c:pt>
                <c:pt idx="357">
                  <c:v>942.61120036300122</c:v>
                </c:pt>
                <c:pt idx="358">
                  <c:v>942.61120036300122</c:v>
                </c:pt>
                <c:pt idx="359">
                  <c:v>942.61120036300122</c:v>
                </c:pt>
                <c:pt idx="360">
                  <c:v>942.61120036300122</c:v>
                </c:pt>
                <c:pt idx="361">
                  <c:v>942.61120036300122</c:v>
                </c:pt>
                <c:pt idx="362">
                  <c:v>942.61120036300122</c:v>
                </c:pt>
                <c:pt idx="363">
                  <c:v>942.61120036300122</c:v>
                </c:pt>
                <c:pt idx="364">
                  <c:v>942.61120036300122</c:v>
                </c:pt>
                <c:pt idx="365">
                  <c:v>942.61120036300122</c:v>
                </c:pt>
                <c:pt idx="366">
                  <c:v>942.61120036300122</c:v>
                </c:pt>
                <c:pt idx="367">
                  <c:v>942.61120036300122</c:v>
                </c:pt>
                <c:pt idx="368">
                  <c:v>942.61120036300122</c:v>
                </c:pt>
                <c:pt idx="369">
                  <c:v>942.61120036300122</c:v>
                </c:pt>
                <c:pt idx="370">
                  <c:v>942.61120036300122</c:v>
                </c:pt>
                <c:pt idx="371">
                  <c:v>942.61120036300122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17-418D-AF6E-4AF1E9325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339504"/>
        <c:axId val="535341472"/>
      </c:lineChart>
      <c:dateAx>
        <c:axId val="535339504"/>
        <c:scaling>
          <c:orientation val="minMax"/>
          <c:min val="42736"/>
        </c:scaling>
        <c:delete val="0"/>
        <c:axPos val="b"/>
        <c:numFmt formatCode="[$-40C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5341472"/>
        <c:crosses val="autoZero"/>
        <c:auto val="1"/>
        <c:lblOffset val="100"/>
        <c:baseTimeUnit val="months"/>
      </c:dateAx>
      <c:valAx>
        <c:axId val="5353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53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DEFM ABC </a:t>
            </a:r>
            <a:r>
              <a:rPr lang="en-US" dirty="0" err="1"/>
              <a:t>totale</a:t>
            </a:r>
            <a:r>
              <a:rPr lang="en-US" dirty="0"/>
              <a:t> (</a:t>
            </a:r>
            <a:r>
              <a:rPr lang="en-US" dirty="0" err="1"/>
              <a:t>effet</a:t>
            </a:r>
            <a:r>
              <a:rPr lang="en-US" dirty="0"/>
              <a:t> des </a:t>
            </a:r>
            <a:r>
              <a:rPr lang="en-US" dirty="0" err="1"/>
              <a:t>seuls</a:t>
            </a:r>
            <a:r>
              <a:rPr lang="en-US" dirty="0"/>
              <a:t> </a:t>
            </a:r>
            <a:r>
              <a:rPr lang="en-US" dirty="0" err="1"/>
              <a:t>jeunes</a:t>
            </a:r>
            <a:r>
              <a:rPr lang="en-US" dirty="0"/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fr-FR" sz="1200" b="0" i="1" baseline="0" dirty="0">
                <a:effectLst/>
              </a:rPr>
              <a:t>Illustration non contractuelle</a:t>
            </a:r>
            <a:endParaRPr lang="fr-FR" sz="1200" dirty="0">
              <a:effectLst/>
            </a:endParaRPr>
          </a:p>
        </c:rich>
      </c:tx>
      <c:layout>
        <c:manualLayout>
          <c:xMode val="edge"/>
          <c:yMode val="edge"/>
          <c:x val="0.3433656219966909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784350839063667"/>
          <c:y val="0.14575253764301613"/>
          <c:w val="0.86387594862293793"/>
          <c:h val="0.67284346043298804"/>
        </c:manualLayout>
      </c:layout>
      <c:lineChart>
        <c:grouping val="standard"/>
        <c:varyColors val="0"/>
        <c:ser>
          <c:idx val="0"/>
          <c:order val="0"/>
          <c:tx>
            <c:strRef>
              <c:f>'graphique gt cnis 070224'!$N$1:$N$3</c:f>
              <c:strCache>
                <c:ptCount val="3"/>
                <c:pt idx="2">
                  <c:v>Traitement progressif du stock ABC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'graphique gt cnis 070224'!$K$4:$K$428</c:f>
              <c:numCache>
                <c:formatCode>[$-40C]mmm\-yy;@</c:formatCode>
                <c:ptCount val="425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  <c:pt idx="306">
                  <c:v>44378</c:v>
                </c:pt>
                <c:pt idx="307">
                  <c:v>44409</c:v>
                </c:pt>
                <c:pt idx="308">
                  <c:v>44440</c:v>
                </c:pt>
                <c:pt idx="309">
                  <c:v>44470</c:v>
                </c:pt>
                <c:pt idx="310">
                  <c:v>44501</c:v>
                </c:pt>
                <c:pt idx="311">
                  <c:v>44531</c:v>
                </c:pt>
                <c:pt idx="312">
                  <c:v>44562</c:v>
                </c:pt>
                <c:pt idx="313">
                  <c:v>44593</c:v>
                </c:pt>
                <c:pt idx="314">
                  <c:v>44621</c:v>
                </c:pt>
                <c:pt idx="315">
                  <c:v>44652</c:v>
                </c:pt>
                <c:pt idx="316">
                  <c:v>44682</c:v>
                </c:pt>
                <c:pt idx="317">
                  <c:v>44713</c:v>
                </c:pt>
                <c:pt idx="318">
                  <c:v>44743</c:v>
                </c:pt>
                <c:pt idx="319">
                  <c:v>44774</c:v>
                </c:pt>
                <c:pt idx="320">
                  <c:v>44805</c:v>
                </c:pt>
                <c:pt idx="321">
                  <c:v>44835</c:v>
                </c:pt>
                <c:pt idx="322">
                  <c:v>44866</c:v>
                </c:pt>
                <c:pt idx="323">
                  <c:v>44896</c:v>
                </c:pt>
                <c:pt idx="324">
                  <c:v>44927</c:v>
                </c:pt>
                <c:pt idx="325">
                  <c:v>44958</c:v>
                </c:pt>
                <c:pt idx="326">
                  <c:v>44986</c:v>
                </c:pt>
                <c:pt idx="327">
                  <c:v>45017</c:v>
                </c:pt>
                <c:pt idx="328">
                  <c:v>45047</c:v>
                </c:pt>
                <c:pt idx="329">
                  <c:v>45078</c:v>
                </c:pt>
                <c:pt idx="330">
                  <c:v>45108</c:v>
                </c:pt>
                <c:pt idx="331">
                  <c:v>45139</c:v>
                </c:pt>
                <c:pt idx="332">
                  <c:v>45170</c:v>
                </c:pt>
                <c:pt idx="333">
                  <c:v>45200</c:v>
                </c:pt>
                <c:pt idx="334">
                  <c:v>45231</c:v>
                </c:pt>
                <c:pt idx="335">
                  <c:v>45261</c:v>
                </c:pt>
                <c:pt idx="336">
                  <c:v>45292</c:v>
                </c:pt>
                <c:pt idx="337">
                  <c:v>45323</c:v>
                </c:pt>
                <c:pt idx="338">
                  <c:v>45352</c:v>
                </c:pt>
                <c:pt idx="339">
                  <c:v>45383</c:v>
                </c:pt>
                <c:pt idx="340">
                  <c:v>45413</c:v>
                </c:pt>
                <c:pt idx="341">
                  <c:v>45444</c:v>
                </c:pt>
                <c:pt idx="342">
                  <c:v>45474</c:v>
                </c:pt>
                <c:pt idx="343">
                  <c:v>45505</c:v>
                </c:pt>
                <c:pt idx="344">
                  <c:v>45536</c:v>
                </c:pt>
                <c:pt idx="345">
                  <c:v>45566</c:v>
                </c:pt>
                <c:pt idx="346">
                  <c:v>45597</c:v>
                </c:pt>
                <c:pt idx="347">
                  <c:v>45627</c:v>
                </c:pt>
                <c:pt idx="348">
                  <c:v>45658</c:v>
                </c:pt>
                <c:pt idx="349">
                  <c:v>45689</c:v>
                </c:pt>
                <c:pt idx="350">
                  <c:v>45717</c:v>
                </c:pt>
                <c:pt idx="351">
                  <c:v>45748</c:v>
                </c:pt>
                <c:pt idx="352">
                  <c:v>45778</c:v>
                </c:pt>
                <c:pt idx="353">
                  <c:v>45809</c:v>
                </c:pt>
                <c:pt idx="354">
                  <c:v>45839</c:v>
                </c:pt>
                <c:pt idx="355">
                  <c:v>45870</c:v>
                </c:pt>
                <c:pt idx="356">
                  <c:v>45901</c:v>
                </c:pt>
                <c:pt idx="357">
                  <c:v>45931</c:v>
                </c:pt>
                <c:pt idx="358">
                  <c:v>45962</c:v>
                </c:pt>
                <c:pt idx="359">
                  <c:v>45992</c:v>
                </c:pt>
                <c:pt idx="360">
                  <c:v>46023</c:v>
                </c:pt>
                <c:pt idx="361">
                  <c:v>46054</c:v>
                </c:pt>
                <c:pt idx="362">
                  <c:v>46082</c:v>
                </c:pt>
                <c:pt idx="363">
                  <c:v>46113</c:v>
                </c:pt>
                <c:pt idx="364">
                  <c:v>46143</c:v>
                </c:pt>
                <c:pt idx="365">
                  <c:v>46174</c:v>
                </c:pt>
                <c:pt idx="366">
                  <c:v>46204</c:v>
                </c:pt>
                <c:pt idx="367">
                  <c:v>46235</c:v>
                </c:pt>
                <c:pt idx="368">
                  <c:v>46266</c:v>
                </c:pt>
                <c:pt idx="369">
                  <c:v>46296</c:v>
                </c:pt>
                <c:pt idx="370">
                  <c:v>46327</c:v>
                </c:pt>
                <c:pt idx="371">
                  <c:v>46357</c:v>
                </c:pt>
                <c:pt idx="372">
                  <c:v>46388</c:v>
                </c:pt>
                <c:pt idx="373">
                  <c:v>46419</c:v>
                </c:pt>
                <c:pt idx="374">
                  <c:v>46447</c:v>
                </c:pt>
                <c:pt idx="375">
                  <c:v>46478</c:v>
                </c:pt>
                <c:pt idx="376">
                  <c:v>46508</c:v>
                </c:pt>
                <c:pt idx="377">
                  <c:v>46539</c:v>
                </c:pt>
                <c:pt idx="378">
                  <c:v>46569</c:v>
                </c:pt>
                <c:pt idx="379">
                  <c:v>46600</c:v>
                </c:pt>
                <c:pt idx="380">
                  <c:v>46631</c:v>
                </c:pt>
                <c:pt idx="381">
                  <c:v>46661</c:v>
                </c:pt>
                <c:pt idx="382">
                  <c:v>46692</c:v>
                </c:pt>
                <c:pt idx="383">
                  <c:v>46722</c:v>
                </c:pt>
              </c:numCache>
            </c:numRef>
          </c:cat>
          <c:val>
            <c:numRef>
              <c:f>'graphique gt cnis 070224'!$N$4:$N$428</c:f>
              <c:numCache>
                <c:formatCode>_-* #\ ##0\ _€_-;\-* #\ ##0\ _€_-;_-* "-"??\ _€_-;_-@_-</c:formatCode>
                <c:ptCount val="425"/>
                <c:pt idx="0">
                  <c:v>3741.6</c:v>
                </c:pt>
                <c:pt idx="1">
                  <c:v>3760.7</c:v>
                </c:pt>
                <c:pt idx="2">
                  <c:v>3777.9</c:v>
                </c:pt>
                <c:pt idx="3">
                  <c:v>3781.6</c:v>
                </c:pt>
                <c:pt idx="4">
                  <c:v>3794.1</c:v>
                </c:pt>
                <c:pt idx="5">
                  <c:v>3812.4</c:v>
                </c:pt>
                <c:pt idx="6">
                  <c:v>3829.8</c:v>
                </c:pt>
                <c:pt idx="7">
                  <c:v>3861.7</c:v>
                </c:pt>
                <c:pt idx="8">
                  <c:v>3868.6</c:v>
                </c:pt>
                <c:pt idx="9">
                  <c:v>3872.3</c:v>
                </c:pt>
                <c:pt idx="10">
                  <c:v>3892.9</c:v>
                </c:pt>
                <c:pt idx="11">
                  <c:v>3912.9</c:v>
                </c:pt>
                <c:pt idx="12">
                  <c:v>3934.6</c:v>
                </c:pt>
                <c:pt idx="13">
                  <c:v>3940.4</c:v>
                </c:pt>
                <c:pt idx="14">
                  <c:v>3951.3</c:v>
                </c:pt>
                <c:pt idx="15">
                  <c:v>3963.4</c:v>
                </c:pt>
                <c:pt idx="16">
                  <c:v>3982.9</c:v>
                </c:pt>
                <c:pt idx="17">
                  <c:v>4011.7</c:v>
                </c:pt>
                <c:pt idx="18">
                  <c:v>4002.5</c:v>
                </c:pt>
                <c:pt idx="19">
                  <c:v>4009.8</c:v>
                </c:pt>
                <c:pt idx="20">
                  <c:v>4020.9</c:v>
                </c:pt>
                <c:pt idx="21">
                  <c:v>4024.6</c:v>
                </c:pt>
                <c:pt idx="22">
                  <c:v>4022.9</c:v>
                </c:pt>
                <c:pt idx="23">
                  <c:v>4023.6</c:v>
                </c:pt>
                <c:pt idx="24">
                  <c:v>4025.7</c:v>
                </c:pt>
                <c:pt idx="25">
                  <c:v>4031.1</c:v>
                </c:pt>
                <c:pt idx="26">
                  <c:v>4028.2</c:v>
                </c:pt>
                <c:pt idx="27">
                  <c:v>4031.6</c:v>
                </c:pt>
                <c:pt idx="28">
                  <c:v>4034.2</c:v>
                </c:pt>
                <c:pt idx="29">
                  <c:v>4007.8</c:v>
                </c:pt>
                <c:pt idx="30">
                  <c:v>4017.1</c:v>
                </c:pt>
                <c:pt idx="31">
                  <c:v>4020</c:v>
                </c:pt>
                <c:pt idx="32">
                  <c:v>4024.4</c:v>
                </c:pt>
                <c:pt idx="33">
                  <c:v>4032.2</c:v>
                </c:pt>
                <c:pt idx="34">
                  <c:v>4034.8</c:v>
                </c:pt>
                <c:pt idx="35">
                  <c:v>4037.9</c:v>
                </c:pt>
                <c:pt idx="36">
                  <c:v>4036</c:v>
                </c:pt>
                <c:pt idx="37">
                  <c:v>4040.6</c:v>
                </c:pt>
                <c:pt idx="38">
                  <c:v>4050.5</c:v>
                </c:pt>
                <c:pt idx="39">
                  <c:v>4050.5</c:v>
                </c:pt>
                <c:pt idx="40">
                  <c:v>4043.9</c:v>
                </c:pt>
                <c:pt idx="41">
                  <c:v>4040.6</c:v>
                </c:pt>
                <c:pt idx="42">
                  <c:v>3991.2</c:v>
                </c:pt>
                <c:pt idx="43">
                  <c:v>3967.4</c:v>
                </c:pt>
                <c:pt idx="44">
                  <c:v>3931</c:v>
                </c:pt>
                <c:pt idx="45">
                  <c:v>3907.2</c:v>
                </c:pt>
                <c:pt idx="46">
                  <c:v>3878.5</c:v>
                </c:pt>
                <c:pt idx="47">
                  <c:v>3842.1</c:v>
                </c:pt>
                <c:pt idx="48">
                  <c:v>3817.6</c:v>
                </c:pt>
                <c:pt idx="49">
                  <c:v>3781.1</c:v>
                </c:pt>
                <c:pt idx="50">
                  <c:v>3733.1</c:v>
                </c:pt>
                <c:pt idx="51">
                  <c:v>3685.8</c:v>
                </c:pt>
                <c:pt idx="52">
                  <c:v>3647.9</c:v>
                </c:pt>
                <c:pt idx="53">
                  <c:v>3628.3</c:v>
                </c:pt>
                <c:pt idx="54">
                  <c:v>3601.7</c:v>
                </c:pt>
                <c:pt idx="55">
                  <c:v>3587.4</c:v>
                </c:pt>
                <c:pt idx="56">
                  <c:v>3538.7</c:v>
                </c:pt>
                <c:pt idx="57">
                  <c:v>3493.2</c:v>
                </c:pt>
                <c:pt idx="58">
                  <c:v>3447.6</c:v>
                </c:pt>
                <c:pt idx="59">
                  <c:v>3431.6</c:v>
                </c:pt>
                <c:pt idx="60">
                  <c:v>3397.3</c:v>
                </c:pt>
                <c:pt idx="61">
                  <c:v>3379.1</c:v>
                </c:pt>
                <c:pt idx="62">
                  <c:v>3360.7</c:v>
                </c:pt>
                <c:pt idx="63">
                  <c:v>3353.8</c:v>
                </c:pt>
                <c:pt idx="64">
                  <c:v>3355.3</c:v>
                </c:pt>
                <c:pt idx="65">
                  <c:v>3345.6</c:v>
                </c:pt>
                <c:pt idx="66">
                  <c:v>3350.8</c:v>
                </c:pt>
                <c:pt idx="67">
                  <c:v>3361.5</c:v>
                </c:pt>
                <c:pt idx="68">
                  <c:v>3372.9</c:v>
                </c:pt>
                <c:pt idx="69">
                  <c:v>3402</c:v>
                </c:pt>
                <c:pt idx="70">
                  <c:v>3437.2</c:v>
                </c:pt>
                <c:pt idx="71">
                  <c:v>3451.5</c:v>
                </c:pt>
                <c:pt idx="72">
                  <c:v>3457.8</c:v>
                </c:pt>
                <c:pt idx="73">
                  <c:v>3461.3</c:v>
                </c:pt>
                <c:pt idx="74">
                  <c:v>3481.4</c:v>
                </c:pt>
                <c:pt idx="75">
                  <c:v>3497</c:v>
                </c:pt>
                <c:pt idx="76">
                  <c:v>3496.6</c:v>
                </c:pt>
                <c:pt idx="77">
                  <c:v>3499.1</c:v>
                </c:pt>
                <c:pt idx="78">
                  <c:v>3517.5</c:v>
                </c:pt>
                <c:pt idx="79">
                  <c:v>3517.8</c:v>
                </c:pt>
                <c:pt idx="80">
                  <c:v>3529.8</c:v>
                </c:pt>
                <c:pt idx="81">
                  <c:v>3534.8</c:v>
                </c:pt>
                <c:pt idx="82">
                  <c:v>3556.7</c:v>
                </c:pt>
                <c:pt idx="83">
                  <c:v>3567.2</c:v>
                </c:pt>
                <c:pt idx="84">
                  <c:v>3592.1</c:v>
                </c:pt>
                <c:pt idx="85">
                  <c:v>3620.2</c:v>
                </c:pt>
                <c:pt idx="86">
                  <c:v>3640.4</c:v>
                </c:pt>
                <c:pt idx="87">
                  <c:v>3642.8</c:v>
                </c:pt>
                <c:pt idx="88">
                  <c:v>3640.6</c:v>
                </c:pt>
                <c:pt idx="89">
                  <c:v>3667.4</c:v>
                </c:pt>
                <c:pt idx="90">
                  <c:v>3673.2</c:v>
                </c:pt>
                <c:pt idx="91">
                  <c:v>3689.1</c:v>
                </c:pt>
                <c:pt idx="92">
                  <c:v>3735.2</c:v>
                </c:pt>
                <c:pt idx="93">
                  <c:v>3746.8</c:v>
                </c:pt>
                <c:pt idx="94">
                  <c:v>3749.6</c:v>
                </c:pt>
                <c:pt idx="95">
                  <c:v>3768.2</c:v>
                </c:pt>
                <c:pt idx="96">
                  <c:v>3734.9</c:v>
                </c:pt>
                <c:pt idx="97">
                  <c:v>3732.2</c:v>
                </c:pt>
                <c:pt idx="98">
                  <c:v>3734.2</c:v>
                </c:pt>
                <c:pt idx="99">
                  <c:v>3747.7</c:v>
                </c:pt>
                <c:pt idx="100">
                  <c:v>3770.2</c:v>
                </c:pt>
                <c:pt idx="101">
                  <c:v>3798.3</c:v>
                </c:pt>
                <c:pt idx="102">
                  <c:v>3807.1</c:v>
                </c:pt>
                <c:pt idx="103">
                  <c:v>3823.1</c:v>
                </c:pt>
                <c:pt idx="104">
                  <c:v>3826.9</c:v>
                </c:pt>
                <c:pt idx="105">
                  <c:v>3842</c:v>
                </c:pt>
                <c:pt idx="106">
                  <c:v>3863.2</c:v>
                </c:pt>
                <c:pt idx="107">
                  <c:v>3860.6</c:v>
                </c:pt>
                <c:pt idx="108">
                  <c:v>3871.8</c:v>
                </c:pt>
                <c:pt idx="109">
                  <c:v>3874.6</c:v>
                </c:pt>
                <c:pt idx="110">
                  <c:v>3879.7</c:v>
                </c:pt>
                <c:pt idx="111">
                  <c:v>3887.9</c:v>
                </c:pt>
                <c:pt idx="112">
                  <c:v>3903.6</c:v>
                </c:pt>
                <c:pt idx="113">
                  <c:v>3875.9</c:v>
                </c:pt>
                <c:pt idx="114">
                  <c:v>3867.8</c:v>
                </c:pt>
                <c:pt idx="115">
                  <c:v>3841.3</c:v>
                </c:pt>
                <c:pt idx="116">
                  <c:v>3824.2</c:v>
                </c:pt>
                <c:pt idx="117">
                  <c:v>3794.6</c:v>
                </c:pt>
                <c:pt idx="118">
                  <c:v>3761.8</c:v>
                </c:pt>
                <c:pt idx="119">
                  <c:v>3741.6</c:v>
                </c:pt>
                <c:pt idx="120">
                  <c:v>3713</c:v>
                </c:pt>
                <c:pt idx="121">
                  <c:v>3688.9</c:v>
                </c:pt>
                <c:pt idx="122">
                  <c:v>3655.6</c:v>
                </c:pt>
                <c:pt idx="123">
                  <c:v>3619.7</c:v>
                </c:pt>
                <c:pt idx="124">
                  <c:v>3577.4</c:v>
                </c:pt>
                <c:pt idx="125">
                  <c:v>3549.6</c:v>
                </c:pt>
                <c:pt idx="126">
                  <c:v>3514.1</c:v>
                </c:pt>
                <c:pt idx="127">
                  <c:v>3488.9</c:v>
                </c:pt>
                <c:pt idx="128">
                  <c:v>3460.2</c:v>
                </c:pt>
                <c:pt idx="129">
                  <c:v>3435.6</c:v>
                </c:pt>
                <c:pt idx="130">
                  <c:v>3410.3</c:v>
                </c:pt>
                <c:pt idx="131">
                  <c:v>3384.2</c:v>
                </c:pt>
                <c:pt idx="132">
                  <c:v>3344</c:v>
                </c:pt>
                <c:pt idx="133">
                  <c:v>3314.7</c:v>
                </c:pt>
                <c:pt idx="134">
                  <c:v>3285.5</c:v>
                </c:pt>
                <c:pt idx="135">
                  <c:v>3254.7</c:v>
                </c:pt>
                <c:pt idx="136">
                  <c:v>3232.1</c:v>
                </c:pt>
                <c:pt idx="137">
                  <c:v>3204.7</c:v>
                </c:pt>
                <c:pt idx="138">
                  <c:v>3187.6</c:v>
                </c:pt>
                <c:pt idx="139">
                  <c:v>3182.3</c:v>
                </c:pt>
                <c:pt idx="140">
                  <c:v>3167.7</c:v>
                </c:pt>
                <c:pt idx="141">
                  <c:v>3138.3</c:v>
                </c:pt>
                <c:pt idx="142">
                  <c:v>3117.1</c:v>
                </c:pt>
                <c:pt idx="143">
                  <c:v>3096.4</c:v>
                </c:pt>
                <c:pt idx="144">
                  <c:v>3093.1</c:v>
                </c:pt>
                <c:pt idx="145">
                  <c:v>3076.2</c:v>
                </c:pt>
                <c:pt idx="146">
                  <c:v>3064.8</c:v>
                </c:pt>
                <c:pt idx="147">
                  <c:v>3055.4</c:v>
                </c:pt>
                <c:pt idx="148">
                  <c:v>3051.6</c:v>
                </c:pt>
                <c:pt idx="149">
                  <c:v>3058.4</c:v>
                </c:pt>
                <c:pt idx="150">
                  <c:v>3069.5</c:v>
                </c:pt>
                <c:pt idx="151">
                  <c:v>3084.7</c:v>
                </c:pt>
                <c:pt idx="152">
                  <c:v>3107.5</c:v>
                </c:pt>
                <c:pt idx="153">
                  <c:v>3153.2</c:v>
                </c:pt>
                <c:pt idx="154">
                  <c:v>3198.5</c:v>
                </c:pt>
                <c:pt idx="155">
                  <c:v>3249.7</c:v>
                </c:pt>
                <c:pt idx="156">
                  <c:v>3319.1</c:v>
                </c:pt>
                <c:pt idx="157">
                  <c:v>3392.9</c:v>
                </c:pt>
                <c:pt idx="158">
                  <c:v>3464.9</c:v>
                </c:pt>
                <c:pt idx="159">
                  <c:v>3544</c:v>
                </c:pt>
                <c:pt idx="160">
                  <c:v>3604.7</c:v>
                </c:pt>
                <c:pt idx="161">
                  <c:v>3622.8</c:v>
                </c:pt>
                <c:pt idx="162">
                  <c:v>3669.5</c:v>
                </c:pt>
                <c:pt idx="163">
                  <c:v>3719.9</c:v>
                </c:pt>
                <c:pt idx="164">
                  <c:v>3755.8</c:v>
                </c:pt>
                <c:pt idx="165">
                  <c:v>3802.2</c:v>
                </c:pt>
                <c:pt idx="166">
                  <c:v>3830.3</c:v>
                </c:pt>
                <c:pt idx="167">
                  <c:v>3837.4</c:v>
                </c:pt>
                <c:pt idx="168">
                  <c:v>3866.2</c:v>
                </c:pt>
                <c:pt idx="169">
                  <c:v>3880.1</c:v>
                </c:pt>
                <c:pt idx="170">
                  <c:v>3896.9</c:v>
                </c:pt>
                <c:pt idx="171">
                  <c:v>3923.2</c:v>
                </c:pt>
                <c:pt idx="172">
                  <c:v>3940.5</c:v>
                </c:pt>
                <c:pt idx="173">
                  <c:v>3949.6</c:v>
                </c:pt>
                <c:pt idx="174">
                  <c:v>3963.9</c:v>
                </c:pt>
                <c:pt idx="175">
                  <c:v>3976</c:v>
                </c:pt>
                <c:pt idx="176">
                  <c:v>3990.8</c:v>
                </c:pt>
                <c:pt idx="177">
                  <c:v>3987.6</c:v>
                </c:pt>
                <c:pt idx="178">
                  <c:v>4004.7</c:v>
                </c:pt>
                <c:pt idx="179">
                  <c:v>4024.5</c:v>
                </c:pt>
                <c:pt idx="180">
                  <c:v>4040.9</c:v>
                </c:pt>
                <c:pt idx="181">
                  <c:v>4049.1</c:v>
                </c:pt>
                <c:pt idx="182">
                  <c:v>4051.2</c:v>
                </c:pt>
                <c:pt idx="183">
                  <c:v>4064.2</c:v>
                </c:pt>
                <c:pt idx="184">
                  <c:v>4085.3</c:v>
                </c:pt>
                <c:pt idx="185">
                  <c:v>4111.7</c:v>
                </c:pt>
                <c:pt idx="186">
                  <c:v>4130.5</c:v>
                </c:pt>
                <c:pt idx="187">
                  <c:v>4140.6000000000004</c:v>
                </c:pt>
                <c:pt idx="188">
                  <c:v>4168.5</c:v>
                </c:pt>
                <c:pt idx="189">
                  <c:v>4185.2</c:v>
                </c:pt>
                <c:pt idx="190">
                  <c:v>4216.8999999999996</c:v>
                </c:pt>
                <c:pt idx="191">
                  <c:v>4248.5</c:v>
                </c:pt>
                <c:pt idx="192">
                  <c:v>4264.8</c:v>
                </c:pt>
                <c:pt idx="193">
                  <c:v>4290.1000000000004</c:v>
                </c:pt>
                <c:pt idx="194">
                  <c:v>4318.5</c:v>
                </c:pt>
                <c:pt idx="195">
                  <c:v>4329.2</c:v>
                </c:pt>
                <c:pt idx="196">
                  <c:v>4356.1000000000004</c:v>
                </c:pt>
                <c:pt idx="197">
                  <c:v>4400.8</c:v>
                </c:pt>
                <c:pt idx="198">
                  <c:v>4436.3</c:v>
                </c:pt>
                <c:pt idx="199">
                  <c:v>4483.1000000000004</c:v>
                </c:pt>
                <c:pt idx="200">
                  <c:v>4520.3999999999996</c:v>
                </c:pt>
                <c:pt idx="201">
                  <c:v>4565</c:v>
                </c:pt>
                <c:pt idx="202">
                  <c:v>4605.3999999999996</c:v>
                </c:pt>
                <c:pt idx="203">
                  <c:v>4629.2</c:v>
                </c:pt>
                <c:pt idx="204">
                  <c:v>4682.3999999999996</c:v>
                </c:pt>
                <c:pt idx="205">
                  <c:v>4718.6000000000004</c:v>
                </c:pt>
                <c:pt idx="206">
                  <c:v>4747.8</c:v>
                </c:pt>
                <c:pt idx="207">
                  <c:v>4792.5</c:v>
                </c:pt>
                <c:pt idx="208">
                  <c:v>4791.5</c:v>
                </c:pt>
                <c:pt idx="209">
                  <c:v>4799.8</c:v>
                </c:pt>
                <c:pt idx="210">
                  <c:v>4831.8999999999996</c:v>
                </c:pt>
                <c:pt idx="211">
                  <c:v>4785.8</c:v>
                </c:pt>
                <c:pt idx="212">
                  <c:v>4850.8</c:v>
                </c:pt>
                <c:pt idx="213">
                  <c:v>4872.3</c:v>
                </c:pt>
                <c:pt idx="214">
                  <c:v>4884.8999999999996</c:v>
                </c:pt>
                <c:pt idx="215">
                  <c:v>4903</c:v>
                </c:pt>
                <c:pt idx="216">
                  <c:v>4931.3</c:v>
                </c:pt>
                <c:pt idx="217">
                  <c:v>4946.8999999999996</c:v>
                </c:pt>
                <c:pt idx="218">
                  <c:v>4968.3</c:v>
                </c:pt>
                <c:pt idx="219">
                  <c:v>4994.6000000000004</c:v>
                </c:pt>
                <c:pt idx="220">
                  <c:v>5023.6000000000004</c:v>
                </c:pt>
                <c:pt idx="221">
                  <c:v>5042.5</c:v>
                </c:pt>
                <c:pt idx="222">
                  <c:v>5066</c:v>
                </c:pt>
                <c:pt idx="223">
                  <c:v>5063.3999999999996</c:v>
                </c:pt>
                <c:pt idx="224">
                  <c:v>5123.8</c:v>
                </c:pt>
                <c:pt idx="225">
                  <c:v>5151.3</c:v>
                </c:pt>
                <c:pt idx="226">
                  <c:v>5180.3999999999996</c:v>
                </c:pt>
                <c:pt idx="227">
                  <c:v>5212.7</c:v>
                </c:pt>
                <c:pt idx="228">
                  <c:v>5242</c:v>
                </c:pt>
                <c:pt idx="229">
                  <c:v>5268.6</c:v>
                </c:pt>
                <c:pt idx="230">
                  <c:v>5304.8</c:v>
                </c:pt>
                <c:pt idx="231">
                  <c:v>5353</c:v>
                </c:pt>
                <c:pt idx="232">
                  <c:v>5416.2</c:v>
                </c:pt>
                <c:pt idx="233">
                  <c:v>5397.6</c:v>
                </c:pt>
                <c:pt idx="234">
                  <c:v>5402.5</c:v>
                </c:pt>
                <c:pt idx="235">
                  <c:v>5389.2</c:v>
                </c:pt>
                <c:pt idx="236">
                  <c:v>5416.8</c:v>
                </c:pt>
                <c:pt idx="237">
                  <c:v>5438.7</c:v>
                </c:pt>
                <c:pt idx="238">
                  <c:v>5447.1</c:v>
                </c:pt>
                <c:pt idx="239">
                  <c:v>5465.7</c:v>
                </c:pt>
                <c:pt idx="240">
                  <c:v>5463.3</c:v>
                </c:pt>
                <c:pt idx="241">
                  <c:v>5464.8</c:v>
                </c:pt>
                <c:pt idx="242">
                  <c:v>5463</c:v>
                </c:pt>
                <c:pt idx="243">
                  <c:v>5426.1</c:v>
                </c:pt>
                <c:pt idx="244">
                  <c:v>5435.9</c:v>
                </c:pt>
                <c:pt idx="245">
                  <c:v>5439.9</c:v>
                </c:pt>
                <c:pt idx="246">
                  <c:v>5444.2</c:v>
                </c:pt>
                <c:pt idx="247">
                  <c:v>5471.3</c:v>
                </c:pt>
                <c:pt idx="248">
                  <c:v>5466.3</c:v>
                </c:pt>
                <c:pt idx="249">
                  <c:v>5462.3</c:v>
                </c:pt>
                <c:pt idx="250">
                  <c:v>5475.4</c:v>
                </c:pt>
                <c:pt idx="251">
                  <c:v>5476.5</c:v>
                </c:pt>
                <c:pt idx="252">
                  <c:v>5497.2</c:v>
                </c:pt>
                <c:pt idx="253">
                  <c:v>5521.5</c:v>
                </c:pt>
                <c:pt idx="254">
                  <c:v>5518.1</c:v>
                </c:pt>
                <c:pt idx="255">
                  <c:v>5547.4</c:v>
                </c:pt>
                <c:pt idx="256">
                  <c:v>5559</c:v>
                </c:pt>
                <c:pt idx="257">
                  <c:v>5560.4</c:v>
                </c:pt>
                <c:pt idx="258">
                  <c:v>5596.7</c:v>
                </c:pt>
                <c:pt idx="259">
                  <c:v>5599.4</c:v>
                </c:pt>
                <c:pt idx="260">
                  <c:v>5604.7</c:v>
                </c:pt>
                <c:pt idx="261">
                  <c:v>5615.2</c:v>
                </c:pt>
                <c:pt idx="262">
                  <c:v>5629.1</c:v>
                </c:pt>
                <c:pt idx="263">
                  <c:v>5630</c:v>
                </c:pt>
                <c:pt idx="264">
                  <c:v>5629.3</c:v>
                </c:pt>
                <c:pt idx="265">
                  <c:v>5633.3</c:v>
                </c:pt>
                <c:pt idx="266">
                  <c:v>5629.1</c:v>
                </c:pt>
                <c:pt idx="267">
                  <c:v>5635.7</c:v>
                </c:pt>
                <c:pt idx="268">
                  <c:v>5641.4</c:v>
                </c:pt>
                <c:pt idx="269">
                  <c:v>5614.6</c:v>
                </c:pt>
                <c:pt idx="270">
                  <c:v>5619.4</c:v>
                </c:pt>
                <c:pt idx="271">
                  <c:v>5621.2</c:v>
                </c:pt>
                <c:pt idx="272">
                  <c:v>5634.4</c:v>
                </c:pt>
                <c:pt idx="273">
                  <c:v>5625</c:v>
                </c:pt>
                <c:pt idx="274">
                  <c:v>5610</c:v>
                </c:pt>
                <c:pt idx="275">
                  <c:v>5618.4</c:v>
                </c:pt>
                <c:pt idx="276">
                  <c:v>5616.6</c:v>
                </c:pt>
                <c:pt idx="277">
                  <c:v>5609.8</c:v>
                </c:pt>
                <c:pt idx="278">
                  <c:v>5607.4</c:v>
                </c:pt>
                <c:pt idx="279">
                  <c:v>5580.5</c:v>
                </c:pt>
                <c:pt idx="280">
                  <c:v>5562.4</c:v>
                </c:pt>
                <c:pt idx="281">
                  <c:v>5574.5</c:v>
                </c:pt>
                <c:pt idx="282">
                  <c:v>5534.1</c:v>
                </c:pt>
                <c:pt idx="283">
                  <c:v>5508.3</c:v>
                </c:pt>
                <c:pt idx="284">
                  <c:v>5492.8</c:v>
                </c:pt>
                <c:pt idx="285">
                  <c:v>5483</c:v>
                </c:pt>
                <c:pt idx="286">
                  <c:v>5455.8</c:v>
                </c:pt>
                <c:pt idx="287">
                  <c:v>5444.3</c:v>
                </c:pt>
                <c:pt idx="288">
                  <c:v>5419.6</c:v>
                </c:pt>
                <c:pt idx="289">
                  <c:v>5401.5</c:v>
                </c:pt>
                <c:pt idx="290">
                  <c:v>5561.3</c:v>
                </c:pt>
                <c:pt idx="291">
                  <c:v>5764.9</c:v>
                </c:pt>
                <c:pt idx="292">
                  <c:v>5822.7</c:v>
                </c:pt>
                <c:pt idx="293">
                  <c:v>5834.8</c:v>
                </c:pt>
                <c:pt idx="294">
                  <c:v>5783.9</c:v>
                </c:pt>
                <c:pt idx="295">
                  <c:v>5769.7</c:v>
                </c:pt>
                <c:pt idx="296">
                  <c:v>5738.8</c:v>
                </c:pt>
                <c:pt idx="297">
                  <c:v>5722.7</c:v>
                </c:pt>
                <c:pt idx="298">
                  <c:v>5733.1</c:v>
                </c:pt>
                <c:pt idx="299">
                  <c:v>5730.6</c:v>
                </c:pt>
                <c:pt idx="300">
                  <c:v>5733.6</c:v>
                </c:pt>
                <c:pt idx="301">
                  <c:v>5734</c:v>
                </c:pt>
                <c:pt idx="302">
                  <c:v>5725.7</c:v>
                </c:pt>
                <c:pt idx="303">
                  <c:v>5717.9</c:v>
                </c:pt>
                <c:pt idx="304">
                  <c:v>5674.1</c:v>
                </c:pt>
                <c:pt idx="305">
                  <c:v>5647.4</c:v>
                </c:pt>
                <c:pt idx="306">
                  <c:v>5598.3</c:v>
                </c:pt>
                <c:pt idx="307">
                  <c:v>5551.8</c:v>
                </c:pt>
                <c:pt idx="308">
                  <c:v>5500.4</c:v>
                </c:pt>
                <c:pt idx="309">
                  <c:v>5435.7</c:v>
                </c:pt>
                <c:pt idx="310">
                  <c:v>5398.2</c:v>
                </c:pt>
                <c:pt idx="311">
                  <c:v>5334.5</c:v>
                </c:pt>
                <c:pt idx="312">
                  <c:v>5283.6</c:v>
                </c:pt>
                <c:pt idx="313">
                  <c:v>5246.2</c:v>
                </c:pt>
                <c:pt idx="314">
                  <c:v>5214.5</c:v>
                </c:pt>
                <c:pt idx="315">
                  <c:v>5182.2</c:v>
                </c:pt>
                <c:pt idx="316">
                  <c:v>5161.8</c:v>
                </c:pt>
                <c:pt idx="317">
                  <c:v>5147</c:v>
                </c:pt>
                <c:pt idx="318">
                  <c:v>5145</c:v>
                </c:pt>
                <c:pt idx="319">
                  <c:v>5152.7</c:v>
                </c:pt>
                <c:pt idx="320">
                  <c:v>5129.3</c:v>
                </c:pt>
                <c:pt idx="321">
                  <c:v>5119.5</c:v>
                </c:pt>
                <c:pt idx="322">
                  <c:v>5107.3</c:v>
                </c:pt>
                <c:pt idx="323">
                  <c:v>5099</c:v>
                </c:pt>
                <c:pt idx="324">
                  <c:v>5104.7</c:v>
                </c:pt>
                <c:pt idx="325">
                  <c:v>5094.6000000000004</c:v>
                </c:pt>
                <c:pt idx="326">
                  <c:v>5069.3999999999996</c:v>
                </c:pt>
                <c:pt idx="327">
                  <c:v>5088.8</c:v>
                </c:pt>
                <c:pt idx="328">
                  <c:v>5073.3999999999996</c:v>
                </c:pt>
                <c:pt idx="329">
                  <c:v>5040.8</c:v>
                </c:pt>
                <c:pt idx="330">
                  <c:v>5072.5</c:v>
                </c:pt>
                <c:pt idx="331">
                  <c:v>5070.5</c:v>
                </c:pt>
                <c:pt idx="332">
                  <c:v>5086.8999999999996</c:v>
                </c:pt>
                <c:pt idx="333">
                  <c:v>5101.8999999999996</c:v>
                </c:pt>
                <c:pt idx="334">
                  <c:v>5127.7</c:v>
                </c:pt>
                <c:pt idx="335">
                  <c:v>5159.1000000000004</c:v>
                </c:pt>
                <c:pt idx="336">
                  <c:v>5185.5215764863069</c:v>
                </c:pt>
                <c:pt idx="337">
                  <c:v>5206.4865230460928</c:v>
                </c:pt>
                <c:pt idx="338">
                  <c:v>5214.5278724114905</c:v>
                </c:pt>
                <c:pt idx="339">
                  <c:v>5232.3337174348699</c:v>
                </c:pt>
                <c:pt idx="340">
                  <c:v>5230.0361890447566</c:v>
                </c:pt>
                <c:pt idx="341">
                  <c:v>5231.4721442885775</c:v>
                </c:pt>
                <c:pt idx="342">
                  <c:v>5229.7489979959919</c:v>
                </c:pt>
                <c:pt idx="343">
                  <c:v>5194.4244989979961</c:v>
                </c:pt>
                <c:pt idx="344">
                  <c:v>5203.806073257625</c:v>
                </c:pt>
                <c:pt idx="345">
                  <c:v>5207.6352872411471</c:v>
                </c:pt>
                <c:pt idx="346">
                  <c:v>5211.7516922734349</c:v>
                </c:pt>
                <c:pt idx="347">
                  <c:v>5237.6946170118008</c:v>
                </c:pt>
                <c:pt idx="348">
                  <c:v>5537.6946170118008</c:v>
                </c:pt>
                <c:pt idx="349">
                  <c:v>5537.6946170118008</c:v>
                </c:pt>
                <c:pt idx="350">
                  <c:v>5537.6946170118008</c:v>
                </c:pt>
                <c:pt idx="351">
                  <c:v>5537.6946170118008</c:v>
                </c:pt>
                <c:pt idx="352">
                  <c:v>5537.6946170118008</c:v>
                </c:pt>
                <c:pt idx="353">
                  <c:v>5537.6946170118008</c:v>
                </c:pt>
                <c:pt idx="354">
                  <c:v>5537.6946170118008</c:v>
                </c:pt>
                <c:pt idx="355">
                  <c:v>5537.6946170118008</c:v>
                </c:pt>
                <c:pt idx="356">
                  <c:v>5537.6946170118008</c:v>
                </c:pt>
                <c:pt idx="357">
                  <c:v>5537.6946170118008</c:v>
                </c:pt>
                <c:pt idx="358">
                  <c:v>5537.6946170118008</c:v>
                </c:pt>
                <c:pt idx="359">
                  <c:v>5537.6946170118008</c:v>
                </c:pt>
                <c:pt idx="360">
                  <c:v>5537.6946170118008</c:v>
                </c:pt>
                <c:pt idx="361">
                  <c:v>5537.6946170118008</c:v>
                </c:pt>
                <c:pt idx="362">
                  <c:v>5537.6946170118008</c:v>
                </c:pt>
                <c:pt idx="363">
                  <c:v>5537.6946170118008</c:v>
                </c:pt>
                <c:pt idx="364">
                  <c:v>5537.6946170118008</c:v>
                </c:pt>
                <c:pt idx="365">
                  <c:v>5537.6946170118008</c:v>
                </c:pt>
                <c:pt idx="366">
                  <c:v>5537.6946170118008</c:v>
                </c:pt>
                <c:pt idx="367">
                  <c:v>5537.6946170118008</c:v>
                </c:pt>
                <c:pt idx="368">
                  <c:v>5537.6946170118008</c:v>
                </c:pt>
                <c:pt idx="369">
                  <c:v>5537.6946170118008</c:v>
                </c:pt>
                <c:pt idx="370">
                  <c:v>5537.6946170118008</c:v>
                </c:pt>
                <c:pt idx="371">
                  <c:v>5537.6946170118008</c:v>
                </c:pt>
                <c:pt idx="372">
                  <c:v>5537.6946170118008</c:v>
                </c:pt>
                <c:pt idx="373">
                  <c:v>5537.6946170118008</c:v>
                </c:pt>
                <c:pt idx="374">
                  <c:v>5537.6946170118008</c:v>
                </c:pt>
                <c:pt idx="375">
                  <c:v>5537.6946170118008</c:v>
                </c:pt>
                <c:pt idx="376">
                  <c:v>5537.6946170118008</c:v>
                </c:pt>
                <c:pt idx="377">
                  <c:v>5537.6946170118008</c:v>
                </c:pt>
                <c:pt idx="378">
                  <c:v>5537.6946170118008</c:v>
                </c:pt>
                <c:pt idx="379">
                  <c:v>5537.6946170118008</c:v>
                </c:pt>
                <c:pt idx="380">
                  <c:v>5537.6946170118008</c:v>
                </c:pt>
                <c:pt idx="381">
                  <c:v>5537.6946170118008</c:v>
                </c:pt>
                <c:pt idx="382">
                  <c:v>5537.6946170118008</c:v>
                </c:pt>
                <c:pt idx="383">
                  <c:v>5537.6946170118008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9-46FD-931F-5B5261306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641040"/>
        <c:axId val="366647600"/>
      </c:lineChart>
      <c:dateAx>
        <c:axId val="366641040"/>
        <c:scaling>
          <c:orientation val="minMax"/>
          <c:min val="42736"/>
        </c:scaling>
        <c:delete val="0"/>
        <c:axPos val="b"/>
        <c:numFmt formatCode="[$-40C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647600"/>
        <c:crosses val="autoZero"/>
        <c:auto val="1"/>
        <c:lblOffset val="100"/>
        <c:baseTimeUnit val="months"/>
      </c:dateAx>
      <c:valAx>
        <c:axId val="36664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€_-;\-* #\ 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64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0.71338</cdr:x>
      <cdr:y>0.23636</cdr:y>
    </cdr:from>
    <cdr:to>
      <cdr:x>0.75731</cdr:x>
      <cdr:y>0.35153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4110752" y="869184"/>
          <a:ext cx="253148" cy="4235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none" lIns="72000" tIns="72000" rIns="72000" bIns="7200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1200" dirty="0" err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88B0-BCC9-4936-92C1-521F6A8B9681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48757-2661-421B-816B-B04198071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4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82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30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54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2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00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D71C0-8EFF-4D6E-A8D3-E4D33E0907B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53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78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38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D71C0-8EFF-4D6E-A8D3-E4D33E0907B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95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47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2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0F9E8-3F1C-9ADC-B926-111037DF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4DA6B3-1F69-6D67-D1E8-4945B1687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CE7D0B-A2CE-A180-4BFF-A341F925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3E89C0-526B-85C2-A6FF-70273D47D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7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F221-9AE3-B43C-0335-02711BCC0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66A87E-4AA7-23E1-99D3-AFFA968DB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33AAE9-3CE4-56FB-C405-F35E306AC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C42A93-B2B4-D05C-22E8-416E94F71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D71C0-8EFF-4D6E-A8D3-E4D33E0907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8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Courbe bleue : si tous</a:t>
            </a:r>
            <a:r>
              <a:rPr lang="fr-FR" baseline="0" dirty="0"/>
              <a:t> les BRSA non-inscrits à France Travail sont inscrits en catégorie ABC (ils peuvent aussi être dans une autre catégorie de demandeurs d’emploi : option discutée par le groupe de travail)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Courbe rouge : si aucun d</a:t>
            </a:r>
            <a:r>
              <a:rPr lang="fr-FR" baseline="0" dirty="0"/>
              <a:t>es BRSA non-inscrits à France Travail avant la réforme n’est inscrit en catégorie ABC (mais dans une autre catégorie d’inscription)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32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61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8757-2661-421B-816B-B041980712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43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6DC-BAA7-4F06-A36C-FE813A5DF7B7}" type="datetime1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37DA-83D0-4B94-B46B-2F7C4F3D4731}" type="datetime1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12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8CC8-5403-416C-92EA-AC7D7342335F}" type="datetime1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6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503400" y="1121025"/>
            <a:ext cx="11185200" cy="8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502288" y="6575144"/>
            <a:ext cx="1415452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sldNum" idx="12"/>
          </p:nvPr>
        </p:nvSpPr>
        <p:spPr>
          <a:xfrm>
            <a:off x="11527700" y="6575144"/>
            <a:ext cx="1603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501650" y="2382838"/>
            <a:ext cx="11187113" cy="35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5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83AF978-E029-4685-83A7-D0B5C6BF82E5}"/>
              </a:ext>
            </a:extLst>
          </p:cNvPr>
          <p:cNvCxnSpPr>
            <a:cxnSpLocks/>
          </p:cNvCxnSpPr>
          <p:nvPr userDrawn="1"/>
        </p:nvCxnSpPr>
        <p:spPr>
          <a:xfrm>
            <a:off x="503400" y="6376506"/>
            <a:ext cx="1118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A4FA000F-7B3A-4228-B739-BF5BE8A063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7" name="Espace réservé du numéro de diapositive 36">
            <a:extLst>
              <a:ext uri="{FF2B5EF4-FFF2-40B4-BE49-F238E27FC236}">
                <a16:creationId xmlns:a16="http://schemas.microsoft.com/office/drawing/2014/main" id="{2C062B79-217B-423A-BEBE-9DCB2845F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6BCB4-0E47-4ECE-B552-0D112F3A13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7972BF79-BBBF-4AEC-A2BF-F81549784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238" y="2209891"/>
            <a:ext cx="5353050" cy="3851183"/>
          </a:xfrm>
        </p:spPr>
        <p:txBody>
          <a:bodyPr/>
          <a:lstStyle>
            <a:lvl1pPr>
              <a:defRPr b="1"/>
            </a:lvl1pPr>
          </a:lstStyle>
          <a:p>
            <a:pPr lvl="0"/>
            <a:endParaRPr lang="fr-FR" dirty="0"/>
          </a:p>
        </p:txBody>
      </p:sp>
      <p:sp>
        <p:nvSpPr>
          <p:cNvPr id="44" name="Espace réservé du texte 40">
            <a:extLst>
              <a:ext uri="{FF2B5EF4-FFF2-40B4-BE49-F238E27FC236}">
                <a16:creationId xmlns:a16="http://schemas.microsoft.com/office/drawing/2014/main" id="{0930CCE1-D3CF-4E96-9B11-9FC407C97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5238" y="2209891"/>
            <a:ext cx="5353050" cy="3851183"/>
          </a:xfrm>
        </p:spPr>
        <p:txBody>
          <a:bodyPr/>
          <a:lstStyle>
            <a:lvl1pPr>
              <a:spcBef>
                <a:spcPts val="1200"/>
              </a:spcBef>
              <a:defRPr sz="3500" b="1">
                <a:solidFill>
                  <a:schemeClr val="accent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6" name="Titre 45">
            <a:extLst>
              <a:ext uri="{FF2B5EF4-FFF2-40B4-BE49-F238E27FC236}">
                <a16:creationId xmlns:a16="http://schemas.microsoft.com/office/drawing/2014/main" id="{24BAC766-E957-4412-8590-02CAC3E4E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niveau 1 éventuel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378AA73D-FEC8-4C62-B375-E788DA98F3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4126" y="2057000"/>
            <a:ext cx="1547813" cy="36000"/>
          </a:xfrm>
          <a:custGeom>
            <a:avLst/>
            <a:gdLst>
              <a:gd name="connsiteX0" fmla="*/ 0 w 1547813"/>
              <a:gd name="connsiteY0" fmla="*/ 0 h 39600"/>
              <a:gd name="connsiteX1" fmla="*/ 1547813 w 1547813"/>
              <a:gd name="connsiteY1" fmla="*/ 0 h 39600"/>
              <a:gd name="connsiteX2" fmla="*/ 1547813 w 1547813"/>
              <a:gd name="connsiteY2" fmla="*/ 39600 h 39600"/>
              <a:gd name="connsiteX3" fmla="*/ 0 w 1547813"/>
              <a:gd name="connsiteY3" fmla="*/ 3960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813" h="39600">
                <a:moveTo>
                  <a:pt x="0" y="0"/>
                </a:moveTo>
                <a:lnTo>
                  <a:pt x="1547813" y="0"/>
                </a:lnTo>
                <a:lnTo>
                  <a:pt x="1547813" y="39600"/>
                </a:lnTo>
                <a:lnTo>
                  <a:pt x="0" y="3960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>
              <a:spcBef>
                <a:spcPts val="1200"/>
              </a:spcBef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4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F923EE-2B6C-48AE-9A95-4F9B2463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FA4C62-2768-43F5-9685-7106932D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BCB4-0E47-4ECE-B552-0D112F3A13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9825F9-95BB-40FB-B052-192CEAE1D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niveau 1 éventuel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00887" y="2396893"/>
            <a:ext cx="11187113" cy="382461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lvl2pPr>
            <a:lvl3pPr>
              <a:buClr>
                <a:schemeClr val="accent1"/>
              </a:buClr>
              <a:defRPr/>
            </a:lvl3pPr>
            <a:lvl4pPr marL="295275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95275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885950" indent="-171450">
              <a:buFont typeface="Wingdings" panose="05000000000000000000" pitchFamily="2" charset="2"/>
              <a:buChar char="Ø"/>
              <a:defRPr sz="2000"/>
            </a:lvl6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95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23B-3D63-445F-BDAD-0A60DB7A786D}" type="datetime1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39B-8997-49AD-ADB0-C7EE7E0D8AD7}" type="datetime1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B81B-1C71-4904-9562-3C56CCB90083}" type="datetime1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6924-88B6-4853-BA86-409CB9E46D94}" type="datetime1">
              <a:rPr lang="fr-FR" smtClean="0"/>
              <a:t>05/11/2024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8444-FC7D-4EEB-A7C1-8073AE970358}" type="datetime1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43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0527-56B8-49FD-9545-BD404F15353C}" type="datetime1">
              <a:rPr lang="fr-FR" smtClean="0"/>
              <a:t>05/11/2024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5FFC-14A0-4EFF-8E18-B8108E715C0D}" type="datetime1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9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B512-D3AA-4BC7-8060-BB5CE7C16C3C}" type="datetime1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3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1DBC-5D9E-47FF-BC78-A02F59E1D286}" type="datetime1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BBAF-1A60-4D85-8CF2-536C9836F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036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Conseil national de l'information statistique">
            <a:extLst>
              <a:ext uri="{FF2B5EF4-FFF2-40B4-BE49-F238E27FC236}">
                <a16:creationId xmlns:a16="http://schemas.microsoft.com/office/drawing/2014/main" id="{636C489E-7505-B11E-BB2A-FD6BB742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3647" y="2032109"/>
            <a:ext cx="4730214" cy="27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fr-FR" sz="4800">
                <a:solidFill>
                  <a:schemeClr val="bg1"/>
                </a:solidFill>
              </a:rPr>
              <a:t>Groupe de travail du Cnis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7610" y="3640633"/>
            <a:ext cx="6081242" cy="2487212"/>
          </a:xfrm>
        </p:spPr>
        <p:txBody>
          <a:bodyPr anchor="ctr">
            <a:normAutofit/>
          </a:bodyPr>
          <a:lstStyle/>
          <a:p>
            <a:pPr algn="l"/>
            <a:r>
              <a:rPr lang="fr-FR" sz="3200" dirty="0">
                <a:solidFill>
                  <a:schemeClr val="tx2"/>
                </a:solidFill>
              </a:rPr>
              <a:t>Conséquences de la mise en place de France Travail </a:t>
            </a:r>
            <a:br>
              <a:rPr lang="fr-FR" sz="3200" dirty="0">
                <a:solidFill>
                  <a:schemeClr val="tx2"/>
                </a:solidFill>
              </a:rPr>
            </a:br>
            <a:r>
              <a:rPr lang="fr-FR" sz="3200" dirty="0">
                <a:solidFill>
                  <a:schemeClr val="tx2"/>
                </a:solidFill>
              </a:rPr>
              <a:t>sur les statistiques de demandeurs d’emploi inscrits à Pôle emploi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95E0B8D-0794-7B6B-9BB4-EEE20ED2B352}"/>
              </a:ext>
            </a:extLst>
          </p:cNvPr>
          <p:cNvSpPr txBox="1">
            <a:spLocks/>
          </p:cNvSpPr>
          <p:nvPr/>
        </p:nvSpPr>
        <p:spPr>
          <a:xfrm>
            <a:off x="7191262" y="5515898"/>
            <a:ext cx="4924527" cy="130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tx2"/>
                </a:solidFill>
              </a:rPr>
              <a:t>Commission Emploi du CNIS</a:t>
            </a:r>
          </a:p>
          <a:p>
            <a:pPr algn="r"/>
            <a:r>
              <a:rPr lang="fr-FR" dirty="0">
                <a:solidFill>
                  <a:schemeClr val="tx2"/>
                </a:solidFill>
              </a:rPr>
              <a:t>7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66533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2695" y="1365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demandeurs et bénéficiaires du RSA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" y="1333948"/>
            <a:ext cx="11940988" cy="5114147"/>
          </a:xfrm>
        </p:spPr>
        <p:txBody>
          <a:bodyPr>
            <a:noAutofit/>
          </a:bodyPr>
          <a:lstStyle/>
          <a:p>
            <a:pPr marL="571500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2"/>
                </a:solidFill>
              </a:rPr>
              <a:t>Inscription systématique </a:t>
            </a:r>
            <a:r>
              <a:rPr lang="fr-FR" sz="2400" dirty="0"/>
              <a:t>sur les listes des demandeurs et des bénéficiaires du RSA </a:t>
            </a:r>
            <a:endParaRPr lang="fr-FR" sz="2200" dirty="0"/>
          </a:p>
          <a:p>
            <a:pPr marL="571500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fr-FR" sz="2400" dirty="0"/>
              <a:t>Pour les enregistrer, </a:t>
            </a:r>
            <a:r>
              <a:rPr lang="fr-FR" sz="2400" b="1" dirty="0">
                <a:solidFill>
                  <a:schemeClr val="tx2"/>
                </a:solidFill>
              </a:rPr>
              <a:t>2 nouvelles catégories administratives devraient être créées</a:t>
            </a:r>
            <a:r>
              <a:rPr lang="fr-FR" sz="2400" dirty="0"/>
              <a:t> (en cours d’instruction opérationnelle) </a:t>
            </a:r>
            <a:endParaRPr lang="fr-FR" sz="2200" dirty="0"/>
          </a:p>
          <a:p>
            <a:pPr marL="1371600" lvl="2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Une nouvelle catégorie administrative n°9 pour les personnes en parcours social </a:t>
            </a:r>
          </a:p>
          <a:p>
            <a:pPr marL="1371600" lvl="2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Une nouvelle catégorie administrative n°10 pour les demandeurs du RSA en attente d’orientation comprendrait : </a:t>
            </a:r>
          </a:p>
          <a:p>
            <a:pPr lvl="4"/>
            <a:r>
              <a:rPr lang="fr-FR" sz="2000" b="1" dirty="0"/>
              <a:t>Les personnes déjà bénéficiaires du RSA avant le 01/01/2025 </a:t>
            </a:r>
            <a:r>
              <a:rPr lang="fr-FR" sz="2000" dirty="0"/>
              <a:t>: devraient être reçues et orientées entre 2025 et 2027 pour la signature du contrat d’engagement, avant redirection vers les autres catégories administratives </a:t>
            </a:r>
          </a:p>
          <a:p>
            <a:pPr marL="914400" lvl="2" indent="0">
              <a:buNone/>
            </a:pPr>
            <a:r>
              <a:rPr lang="fr-FR" sz="2200" dirty="0">
                <a:sym typeface="Wingdings" panose="05000000000000000000" pitchFamily="2" charset="2"/>
              </a:rPr>
              <a:t>    		</a:t>
            </a:r>
            <a:r>
              <a:rPr lang="fr-FR" dirty="0">
                <a:sym typeface="Wingdings" panose="05000000000000000000" pitchFamily="2" charset="2"/>
              </a:rPr>
              <a:t> reprise de stock</a:t>
            </a:r>
          </a:p>
          <a:p>
            <a:pPr lvl="4"/>
            <a:r>
              <a:rPr lang="fr-FR" sz="2000" b="1" dirty="0"/>
              <a:t>Les nouveaux demandeurs du RSA à partir du 01/01/2025 </a:t>
            </a:r>
            <a:r>
              <a:rPr lang="fr-FR" sz="2000" dirty="0"/>
              <a:t>: en attente de l’instruction de leur demande, de leur orientation et de la signature de leur contrat d’engagement avant redirection vers les autres catégories administratives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5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E4ED5-A54A-86DF-E5F2-D8AA6833A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D58C54-224D-163E-6725-EC2C5753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E91C880-6964-0541-4F81-DE26D5C5F7F2}"/>
              </a:ext>
            </a:extLst>
          </p:cNvPr>
          <p:cNvSpPr txBox="1">
            <a:spLocks/>
          </p:cNvSpPr>
          <p:nvPr/>
        </p:nvSpPr>
        <p:spPr>
          <a:xfrm>
            <a:off x="318053" y="192069"/>
            <a:ext cx="11786028" cy="646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3500" b="1" dirty="0">
                <a:solidFill>
                  <a:srgbClr val="C00000"/>
                </a:solidFill>
              </a:rPr>
              <a:t>De la demande du RSA à la signature du contrat d’engagement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5F3B32-ABD4-4880-1B31-ECAEFCFF2C7A}"/>
              </a:ext>
            </a:extLst>
          </p:cNvPr>
          <p:cNvSpPr txBox="1"/>
          <p:nvPr/>
        </p:nvSpPr>
        <p:spPr>
          <a:xfrm>
            <a:off x="8928652" y="6435098"/>
            <a:ext cx="190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CD = conseil départemental</a:t>
            </a:r>
          </a:p>
          <a:p>
            <a:r>
              <a:rPr lang="fr-FR" sz="1200" dirty="0"/>
              <a:t>FT = France Travail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C7B715-86F1-8A38-B097-53EF9B76C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7" y="1057668"/>
            <a:ext cx="10654229" cy="53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BAC652-B326-DD83-3959-2BB9466C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FE18AE-FC86-3B6F-708B-144E28D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6BCB4-0E47-4ECE-B552-0D112F3A1392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FF1EBA2-23C4-5739-60EC-5166A118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23" y="97230"/>
            <a:ext cx="10465468" cy="8834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 dirty="0"/>
              <a:t>Les options pour la définition des deux nouvelles catégories statistiques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ABE7CE-A85F-1082-BEFB-ED04E099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7" y="1057668"/>
            <a:ext cx="10654229" cy="53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713" y="128456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demandeurs et bénéficiaires du RSA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0414" y="1333948"/>
            <a:ext cx="11520574" cy="1743743"/>
          </a:xfrm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chemeClr val="tx2"/>
                </a:solidFill>
              </a:rPr>
              <a:t>Questions discutées par le GT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dirty="0"/>
              <a:t>Quel traitement du flux des nouveaux inscrits ? de la « reprise de stock »/montée en charge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dirty="0"/>
              <a:t>Quelles catégories statistiques pour ces nouveaux publics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4918" y="3559908"/>
            <a:ext cx="539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Aujourd’hui, 2 millions de personnes perçoivent le RSA, dont 40% sont déjà inscrits sur les listes de France Travail</a:t>
            </a:r>
          </a:p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1,2 million ne sont pas inscrits sur les listes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01" y="3077691"/>
            <a:ext cx="5295900" cy="35623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87082" y="2472657"/>
            <a:ext cx="86794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200" dirty="0">
                <a:solidFill>
                  <a:schemeClr val="accent5">
                    <a:lumMod val="75000"/>
                  </a:schemeClr>
                </a:solidFill>
              </a:rPr>
              <a:t>Catégorie statistique ABC</a:t>
            </a:r>
          </a:p>
          <a:p>
            <a:r>
              <a:rPr lang="fr-FR" sz="1400" i="1" dirty="0">
                <a:solidFill>
                  <a:schemeClr val="accent5">
                    <a:lumMod val="75000"/>
                  </a:schemeClr>
                </a:solidFill>
              </a:rPr>
              <a:t>Illustration non contractuelle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0852360" y="3234348"/>
            <a:ext cx="21515" cy="283195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19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jeunes suivis par les missions locales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339488"/>
            <a:ext cx="11049000" cy="4351338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Les missions locales sont </a:t>
            </a:r>
            <a:r>
              <a:rPr lang="fr-FR" dirty="0"/>
              <a:t>: </a:t>
            </a:r>
          </a:p>
          <a:p>
            <a:pPr lvl="1">
              <a:buFontTx/>
              <a:buChar char="-"/>
            </a:pPr>
            <a:r>
              <a:rPr lang="fr-FR" dirty="0"/>
              <a:t>Des structures associatives ayant vocation à faciliter l’insertion sociale et professionnelle des jeunes de 16 à 25 ans</a:t>
            </a:r>
          </a:p>
          <a:p>
            <a:pPr lvl="1">
              <a:buFontTx/>
              <a:buChar char="-"/>
            </a:pPr>
            <a:r>
              <a:rPr lang="fr-FR" dirty="0"/>
              <a:t>Qui déploient les politiques publiques, notamment d’emploi, en faveur des jeunes : </a:t>
            </a:r>
            <a:r>
              <a:rPr lang="fr-FR" dirty="0" err="1"/>
              <a:t>Pacea</a:t>
            </a:r>
            <a:r>
              <a:rPr lang="fr-FR" dirty="0"/>
              <a:t>, Contrat d’engagement jeune (CEJ),...</a:t>
            </a:r>
          </a:p>
          <a:p>
            <a:endParaRPr lang="fr-FR" dirty="0"/>
          </a:p>
          <a:p>
            <a:r>
              <a:rPr lang="fr-FR" sz="2400" dirty="0"/>
              <a:t>Au 1er janvier 2025, les jeunes de missions locales en PACEA ou en CEJ seront inscrits automatiquement à France Travail : bascule instantanée de tout le stock</a:t>
            </a:r>
          </a:p>
          <a:p>
            <a:endParaRPr lang="fr-FR" sz="2400" dirty="0"/>
          </a:p>
          <a:p>
            <a:r>
              <a:rPr lang="fr-FR" sz="2400" dirty="0"/>
              <a:t> Aujourd’hui, 400 000 jeunes concernés dont 30% sont déjà inscrits à France Travail</a:t>
            </a:r>
          </a:p>
          <a:p>
            <a:pPr marL="0" indent="0">
              <a:buNone/>
            </a:pPr>
            <a:r>
              <a:rPr lang="fr-FR" sz="2400" b="1" dirty="0"/>
              <a:t> 	</a:t>
            </a:r>
            <a:r>
              <a:rPr lang="fr-FR" sz="2400" b="1" dirty="0">
                <a:sym typeface="Wingdings" panose="05000000000000000000" pitchFamily="2" charset="2"/>
              </a:rPr>
              <a:t> autour de 300 000 ne sont pas inscrits sur les listes</a:t>
            </a:r>
            <a:endParaRPr lang="fr-FR" sz="2400" b="1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4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96248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jeunes suivis par les missions locales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5609" y="1253331"/>
            <a:ext cx="11392348" cy="435133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Questions discutées par le GT 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Quel enregistrement et quelles catégories statistiques pour ces nouveaux publics ? Une nouvelle catégorie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247447"/>
              </p:ext>
            </p:extLst>
          </p:nvPr>
        </p:nvGraphicFramePr>
        <p:xfrm>
          <a:off x="294043" y="2578894"/>
          <a:ext cx="5609244" cy="383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96961"/>
              </p:ext>
            </p:extLst>
          </p:nvPr>
        </p:nvGraphicFramePr>
        <p:xfrm>
          <a:off x="6135563" y="2678946"/>
          <a:ext cx="5762394" cy="367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895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414" y="106941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Enregistrement statistique des demandeurs et bénéficiaires du RSA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-1" y="1607328"/>
            <a:ext cx="12088167" cy="5114147"/>
          </a:xfrm>
        </p:spPr>
        <p:txBody>
          <a:bodyPr>
            <a:noAutofit/>
          </a:bodyPr>
          <a:lstStyle/>
          <a:p>
            <a:pPr marL="5715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chemeClr val="tx2"/>
                </a:solidFill>
              </a:rPr>
              <a:t>Recommandation n°1 </a:t>
            </a:r>
            <a:r>
              <a:rPr lang="fr-FR" sz="2400" b="1" dirty="0">
                <a:solidFill>
                  <a:schemeClr val="tx2"/>
                </a:solidFill>
              </a:rPr>
              <a:t>: </a:t>
            </a:r>
            <a:r>
              <a:rPr lang="fr-FR" sz="2400" b="1" dirty="0"/>
              <a:t>Créer deux nouvelles catégories statistiques </a:t>
            </a:r>
            <a:r>
              <a:rPr lang="fr-FR" sz="2400" b="1" u="sng" dirty="0"/>
              <a:t>en miroir </a:t>
            </a:r>
            <a:r>
              <a:rPr lang="fr-FR" sz="2400" dirty="0"/>
              <a:t>des deux nouvelles catégories administratives </a:t>
            </a:r>
          </a:p>
          <a:p>
            <a:pPr marL="19431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000" dirty="0"/>
              <a:t>Une catégorie F pour les personnes orientées en parcours social </a:t>
            </a:r>
            <a:r>
              <a:rPr lang="fr-FR" sz="2000" i="1" dirty="0"/>
              <a:t>-&gt; non soumise à l’actualisation</a:t>
            </a:r>
          </a:p>
          <a:p>
            <a:pPr marL="19431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000" dirty="0"/>
              <a:t>Une catégorie G pour les bénéficiaires et demandeurs du RSA en attente d’orientation </a:t>
            </a:r>
            <a:r>
              <a:rPr lang="fr-FR" sz="2000" i="1" dirty="0"/>
              <a:t>-&gt; non soumise à l’actualisation</a:t>
            </a:r>
            <a:endParaRPr lang="fr-FR" sz="2000" dirty="0"/>
          </a:p>
          <a:p>
            <a:pPr marL="19431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chemeClr val="tx2"/>
                </a:solidFill>
              </a:rPr>
              <a:t>Recommandation n°2 </a:t>
            </a:r>
            <a:r>
              <a:rPr lang="fr-FR" b="1" dirty="0">
                <a:solidFill>
                  <a:schemeClr val="tx2"/>
                </a:solidFill>
              </a:rPr>
              <a:t>: </a:t>
            </a:r>
            <a:r>
              <a:rPr lang="fr-FR" b="1" dirty="0"/>
              <a:t>Traiter de la même manière les fins d’inscription statistiques</a:t>
            </a:r>
            <a:r>
              <a:rPr lang="fr-FR" dirty="0"/>
              <a:t> (des catégories A,B,C,D,E) des demandeurs d’emploi </a:t>
            </a:r>
            <a:r>
              <a:rPr lang="fr-FR" i="1" dirty="0"/>
              <a:t>historiques</a:t>
            </a:r>
            <a:r>
              <a:rPr lang="fr-FR" dirty="0"/>
              <a:t> inscrits « volontairement » et des bénéficiaires du RSA inscrits « d’office » à France Travail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b="1" dirty="0"/>
              <a:t>Seuls</a:t>
            </a:r>
            <a:r>
              <a:rPr lang="fr-FR" dirty="0"/>
              <a:t> les bénéficiaires du RSA </a:t>
            </a:r>
            <a:r>
              <a:rPr lang="fr-FR" b="1" dirty="0"/>
              <a:t>qui s’actualisent sont comptabilisés comme demandeurs d’emploi en fin de mois</a:t>
            </a:r>
            <a:endParaRPr lang="fr-FR" dirty="0"/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dirty="0"/>
              <a:t>Les autres </a:t>
            </a:r>
            <a:r>
              <a:rPr lang="fr-FR" dirty="0"/>
              <a:t>bénéficiaires du RSA (non accompagnés par France Travail) </a:t>
            </a:r>
            <a:r>
              <a:rPr lang="fr-FR" b="1" dirty="0"/>
              <a:t>seront identifiés </a:t>
            </a:r>
            <a:r>
              <a:rPr lang="fr-FR" dirty="0"/>
              <a:t>chaque mois </a:t>
            </a:r>
            <a:r>
              <a:rPr lang="fr-FR" b="1" dirty="0"/>
              <a:t>au</a:t>
            </a:r>
            <a:r>
              <a:rPr lang="fr-FR" dirty="0"/>
              <a:t> </a:t>
            </a:r>
            <a:r>
              <a:rPr lang="fr-FR" b="1" dirty="0"/>
              <a:t>sein des entrées et des sorties des listes</a:t>
            </a:r>
            <a:r>
              <a:rPr lang="fr-FR" dirty="0"/>
              <a:t>, dès lors qu’ils restent inscrits administrativement sur les listes de France Travail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414" y="106941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Enregistrement statistique des demandeurs et bénéficiaires du RSA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607328"/>
            <a:ext cx="11940988" cy="511414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chemeClr val="tx2"/>
                </a:solidFill>
              </a:rPr>
              <a:t>Recommandation n°3 </a:t>
            </a:r>
            <a:r>
              <a:rPr lang="fr-FR" b="1" dirty="0">
                <a:solidFill>
                  <a:schemeClr val="tx2"/>
                </a:solidFill>
              </a:rPr>
              <a:t>: </a:t>
            </a:r>
            <a:r>
              <a:rPr lang="fr-FR" b="1" dirty="0" err="1"/>
              <a:t>Réinstruire</a:t>
            </a:r>
            <a:r>
              <a:rPr lang="fr-FR" b="1" dirty="0"/>
              <a:t> à l’automne 2024 la fin d’inscription administrative des bénéficiaires du RSA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lvl="3">
              <a:buFont typeface="Wingdings" panose="05000000000000000000" pitchFamily="2" charset="2"/>
              <a:buChar char="à"/>
            </a:pPr>
            <a:r>
              <a:rPr lang="fr-FR" sz="2400" dirty="0"/>
              <a:t>Quelle désinscription pour les bénéficiaires du RSA non accompagnés par France Travail ?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fr-FR" sz="2400" dirty="0"/>
              <a:t>Quel traitement statistique des bénéficiaires du RSA avec un droit « suspendu » (droit ouvert non payé) ?</a:t>
            </a:r>
          </a:p>
          <a:p>
            <a:pPr lvl="3"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1371600" lvl="3" indent="0">
              <a:buNone/>
            </a:pPr>
            <a:r>
              <a:rPr lang="fr-FR" sz="2400" b="1" dirty="0">
                <a:sym typeface="Wingdings" panose="05000000000000000000" pitchFamily="2" charset="2"/>
              </a:rPr>
              <a:t> Réunion de revoyure à l’automne après instruction opérationnelle de ces cas</a:t>
            </a: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24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414" y="106941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Enregistrement statistique des jeunes suivis par les missions locales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607328"/>
            <a:ext cx="11940988" cy="511414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fr-FR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chemeClr val="tx2"/>
                </a:solidFill>
              </a:rPr>
              <a:t>Recommandation </a:t>
            </a:r>
            <a:r>
              <a:rPr lang="fr-FR" b="1" dirty="0">
                <a:solidFill>
                  <a:schemeClr val="tx2"/>
                </a:solidFill>
              </a:rPr>
              <a:t>: </a:t>
            </a:r>
            <a:r>
              <a:rPr lang="fr-FR" b="1" dirty="0"/>
              <a:t>Traiter de manière uniforme les fins d’inscription </a:t>
            </a:r>
            <a:r>
              <a:rPr lang="fr-FR" dirty="0"/>
              <a:t>statistiques : tout défaut d’actualisation d’une personne inscrite sur les listes de France Travail est à comptabiliser comme une sortie statistique des listes					</a:t>
            </a:r>
          </a:p>
          <a:p>
            <a:pPr marL="457200" lvl="1" indent="0">
              <a:buNone/>
            </a:pPr>
            <a:endParaRPr lang="fr-FR" dirty="0"/>
          </a:p>
          <a:p>
            <a:pPr lvl="2">
              <a:buFont typeface="Wingdings" panose="05000000000000000000" pitchFamily="2" charset="2"/>
              <a:buChar char="à"/>
            </a:pPr>
            <a:r>
              <a:rPr lang="fr-FR" sz="2400" b="1" dirty="0"/>
              <a:t>Seuls</a:t>
            </a:r>
            <a:r>
              <a:rPr lang="fr-FR" sz="2400" dirty="0"/>
              <a:t> les jeunes inscrits par les missions locales </a:t>
            </a:r>
            <a:r>
              <a:rPr lang="fr-FR" sz="2400" b="1" dirty="0"/>
              <a:t>qui s’actualisent sont comptabilisés comme demandeurs d’emploi en fin de mois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fr-FR" sz="2400" dirty="0"/>
          </a:p>
          <a:p>
            <a:pPr marL="914400" lvl="2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Les autres </a:t>
            </a:r>
            <a:r>
              <a:rPr lang="fr-FR" sz="2400" dirty="0"/>
              <a:t>jeunes inscrits par les missions locales </a:t>
            </a:r>
            <a:r>
              <a:rPr lang="fr-FR" sz="2400" b="1" dirty="0"/>
              <a:t>seront identifiés </a:t>
            </a:r>
            <a:r>
              <a:rPr lang="fr-FR" sz="2400" dirty="0"/>
              <a:t>chaque mois </a:t>
            </a:r>
            <a:r>
              <a:rPr lang="fr-FR" sz="2400" b="1" dirty="0"/>
              <a:t>au</a:t>
            </a:r>
            <a:r>
              <a:rPr lang="fr-FR" sz="2400" dirty="0"/>
              <a:t> </a:t>
            </a:r>
            <a:r>
              <a:rPr lang="fr-FR" sz="2400" b="1" dirty="0"/>
              <a:t>sein des entrées et des sorties des listes</a:t>
            </a:r>
            <a:r>
              <a:rPr lang="fr-FR" sz="2400" dirty="0"/>
              <a:t>, dès lors qu’ils restent inscrits administrativement sur les listes de France Travail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marL="457200" lvl="1" indent="0">
              <a:buNone/>
            </a:pP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14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414" y="106941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évolutions de la publication trimestrielle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-70337" y="1242203"/>
            <a:ext cx="11857053" cy="5114147"/>
          </a:xfrm>
        </p:spPr>
        <p:txBody>
          <a:bodyPr>
            <a:noAutofit/>
          </a:bodyPr>
          <a:lstStyle/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2"/>
                </a:solidFill>
              </a:rPr>
              <a:t>Recommandation n°1 </a:t>
            </a:r>
            <a:r>
              <a:rPr lang="fr-FR" sz="2000" b="1" dirty="0">
                <a:solidFill>
                  <a:schemeClr val="tx2"/>
                </a:solidFill>
              </a:rPr>
              <a:t>: </a:t>
            </a:r>
            <a:r>
              <a:rPr lang="fr-FR" sz="2000" b="1" dirty="0"/>
              <a:t>Alléger le format actuel </a:t>
            </a:r>
            <a:r>
              <a:rPr lang="fr-FR" sz="2000" dirty="0"/>
              <a:t>de la publication (de 17 pages aujourd’hui à 6-7 pages en 2025). </a:t>
            </a:r>
            <a:r>
              <a:rPr lang="fr-FR" sz="2000" b="1" dirty="0"/>
              <a:t>Mais</a:t>
            </a:r>
            <a:r>
              <a:rPr lang="fr-FR" sz="2000" dirty="0"/>
              <a:t> </a:t>
            </a:r>
            <a:r>
              <a:rPr lang="fr-FR" sz="2000" b="1" dirty="0"/>
              <a:t>toute l’information restera disponible </a:t>
            </a:r>
            <a:r>
              <a:rPr lang="fr-FR" sz="2000" dirty="0"/>
              <a:t>sur les sites de la Dares et de France Travail comme aujourd’hui via le </a:t>
            </a:r>
            <a:r>
              <a:rPr lang="fr-FR" sz="2000" dirty="0" err="1"/>
              <a:t>requêteur</a:t>
            </a:r>
            <a:r>
              <a:rPr lang="fr-FR" sz="2000" dirty="0"/>
              <a:t> et/ou en </a:t>
            </a:r>
            <a:r>
              <a:rPr lang="fr-FR" sz="2000" dirty="0" err="1"/>
              <a:t>datavisualisation</a:t>
            </a:r>
            <a:r>
              <a:rPr lang="fr-FR" sz="2000" dirty="0"/>
              <a:t>, fichiers Excel etc.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2"/>
                </a:solidFill>
              </a:rPr>
              <a:t>Recommandation n°2 </a:t>
            </a:r>
            <a:r>
              <a:rPr lang="fr-FR" sz="2000" b="1" dirty="0">
                <a:solidFill>
                  <a:schemeClr val="tx2"/>
                </a:solidFill>
              </a:rPr>
              <a:t>: </a:t>
            </a:r>
            <a:r>
              <a:rPr lang="fr-FR" sz="2000" dirty="0"/>
              <a:t>Présenter les données dans la publication sur le champ </a:t>
            </a:r>
            <a:r>
              <a:rPr lang="fr-FR" sz="2000" b="1" dirty="0"/>
              <a:t>France entière </a:t>
            </a:r>
            <a:r>
              <a:rPr lang="fr-FR" sz="2000" dirty="0"/>
              <a:t>(dans un premier temps sur le champ de la France entière hors Mayotte puis intégrer Mayotte en régime pérenne, après la phase transitoire)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0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2"/>
                </a:solidFill>
              </a:rPr>
              <a:t>Recommandation n°3 </a:t>
            </a:r>
            <a:r>
              <a:rPr lang="fr-FR" sz="2000" b="1" dirty="0">
                <a:solidFill>
                  <a:schemeClr val="tx2"/>
                </a:solidFill>
              </a:rPr>
              <a:t>: </a:t>
            </a:r>
            <a:r>
              <a:rPr lang="fr-FR" sz="2000" dirty="0"/>
              <a:t>Faire évoluer </a:t>
            </a:r>
            <a:r>
              <a:rPr lang="fr-FR" sz="2000" b="1" dirty="0"/>
              <a:t>le nom de la publication </a:t>
            </a:r>
            <a:r>
              <a:rPr lang="fr-FR" sz="2000" dirty="0"/>
              <a:t>qui portera désormais sur l’ensemble des inscrits à France Travail. </a:t>
            </a:r>
            <a:r>
              <a:rPr lang="fr-FR" sz="2000" b="1" dirty="0"/>
              <a:t>Présenter l’ensemble des catégories </a:t>
            </a:r>
            <a:r>
              <a:rPr lang="fr-FR" sz="2000" dirty="0"/>
              <a:t>de personnes inscrites à France Travail dès la première page de la publication dans l’ordre suivant : 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/>
              <a:t>ABCDEFG </a:t>
            </a:r>
            <a:r>
              <a:rPr lang="fr-FR" dirty="0"/>
              <a:t>(</a:t>
            </a:r>
            <a:r>
              <a:rPr lang="fr-FR" dirty="0" err="1"/>
              <a:t>cvs-cjo</a:t>
            </a:r>
            <a:r>
              <a:rPr lang="fr-FR" dirty="0"/>
              <a:t>) </a:t>
            </a:r>
            <a:r>
              <a:rPr lang="fr-FR" b="1" u="sng" dirty="0"/>
              <a:t>dans quelques années </a:t>
            </a:r>
            <a:r>
              <a:rPr lang="fr-FR" dirty="0"/>
              <a:t>lorsque la saisonnalité sera observable ; </a:t>
            </a:r>
            <a:r>
              <a:rPr lang="fr-FR" b="1" dirty="0"/>
              <a:t>ABCDE</a:t>
            </a:r>
            <a:r>
              <a:rPr lang="fr-FR" dirty="0"/>
              <a:t> (</a:t>
            </a:r>
            <a:r>
              <a:rPr lang="fr-FR" dirty="0" err="1"/>
              <a:t>cvs-cjo</a:t>
            </a:r>
            <a:r>
              <a:rPr lang="fr-FR" dirty="0"/>
              <a:t>) </a:t>
            </a:r>
            <a:r>
              <a:rPr lang="fr-FR" b="1" dirty="0"/>
              <a:t>et F&amp;G </a:t>
            </a:r>
            <a:r>
              <a:rPr lang="fr-FR" dirty="0"/>
              <a:t>(données </a:t>
            </a:r>
            <a:r>
              <a:rPr lang="fr-FR" b="1" u="sng" dirty="0"/>
              <a:t>non</a:t>
            </a:r>
            <a:r>
              <a:rPr lang="fr-FR" dirty="0"/>
              <a:t> </a:t>
            </a:r>
            <a:r>
              <a:rPr lang="fr-FR" dirty="0" err="1"/>
              <a:t>cvs-cjo</a:t>
            </a:r>
            <a:r>
              <a:rPr lang="fr-FR" dirty="0"/>
              <a:t>) durant quelques années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/>
              <a:t>ABCDE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/>
              <a:t>ABC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/>
              <a:t>A</a:t>
            </a:r>
          </a:p>
          <a:p>
            <a:pPr marL="914400" lvl="2" indent="0">
              <a:buNone/>
            </a:pP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9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2376" y="0"/>
            <a:ext cx="6558143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La loi pour le Plein emploi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texte 4"/>
          <p:cNvSpPr txBox="1">
            <a:spLocks/>
          </p:cNvSpPr>
          <p:nvPr/>
        </p:nvSpPr>
        <p:spPr>
          <a:xfrm>
            <a:off x="0" y="1232874"/>
            <a:ext cx="5257687" cy="5243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>
              <a:spcBef>
                <a:spcPts val="1200"/>
              </a:spcBef>
            </a:pPr>
            <a:r>
              <a:rPr lang="fr-FR" sz="1700" dirty="0"/>
              <a:t>Projet de refonte d’ampleur du service public de l’emploi, porté par le </a:t>
            </a:r>
            <a:r>
              <a:rPr lang="fr-FR" sz="1700" b="1" dirty="0"/>
              <a:t>PJL Plein emploi adopté le 14/11/2023</a:t>
            </a:r>
          </a:p>
          <a:p>
            <a:pPr indent="0">
              <a:spcBef>
                <a:spcPts val="1200"/>
              </a:spcBef>
            </a:pPr>
            <a:endParaRPr lang="fr-FR" sz="500" dirty="0"/>
          </a:p>
          <a:p>
            <a:pPr marL="571500">
              <a:spcBef>
                <a:spcPts val="1200"/>
              </a:spcBef>
            </a:pPr>
            <a:r>
              <a:rPr lang="fr-FR" sz="1700" b="1" dirty="0"/>
              <a:t>Objectif</a:t>
            </a:r>
            <a:r>
              <a:rPr lang="fr-FR" sz="1700" dirty="0"/>
              <a:t>: atteindre le plein emploi en ramenant vers l’emploi les publics qui en sont le plus éloignés</a:t>
            </a:r>
          </a:p>
          <a:p>
            <a:pPr marL="571500">
              <a:spcBef>
                <a:spcPts val="1200"/>
              </a:spcBef>
            </a:pPr>
            <a:endParaRPr lang="fr-FR" sz="500" dirty="0"/>
          </a:p>
          <a:p>
            <a:pPr marL="571500">
              <a:spcBef>
                <a:spcPts val="1200"/>
              </a:spcBef>
            </a:pPr>
            <a:r>
              <a:rPr lang="fr-FR" sz="1700" b="1" dirty="0"/>
              <a:t>Moyens</a:t>
            </a:r>
            <a:r>
              <a:rPr lang="fr-FR" sz="1700" dirty="0"/>
              <a:t>: </a:t>
            </a:r>
            <a:r>
              <a:rPr lang="fr-FR" sz="1700" b="1" dirty="0"/>
              <a:t>améliorer la coopération </a:t>
            </a:r>
            <a:r>
              <a:rPr lang="fr-FR" sz="1700" dirty="0"/>
              <a:t>des acteurs de l’inclusion et de l’emploi (Etat, régions, départements, communes, opérateurs publics, acteurs associatifs et privés) pour </a:t>
            </a:r>
            <a:r>
              <a:rPr lang="fr-FR" sz="1700" u="sng" dirty="0"/>
              <a:t>simplifier</a:t>
            </a:r>
            <a:r>
              <a:rPr lang="fr-FR" sz="1700" dirty="0"/>
              <a:t> les parcours et </a:t>
            </a:r>
            <a:r>
              <a:rPr lang="fr-FR" sz="1700" u="sng" dirty="0"/>
              <a:t>renforcer</a:t>
            </a:r>
            <a:r>
              <a:rPr lang="fr-FR" sz="1700" dirty="0"/>
              <a:t> l’accompagnement des personnes sans emploi et des entreprises.</a:t>
            </a:r>
          </a:p>
          <a:p>
            <a:pPr marL="571500">
              <a:spcBef>
                <a:spcPts val="1200"/>
              </a:spcBef>
            </a:pPr>
            <a:endParaRPr lang="fr-FR" sz="500" dirty="0"/>
          </a:p>
          <a:p>
            <a:pPr marL="571500">
              <a:spcBef>
                <a:spcPts val="1200"/>
              </a:spcBef>
            </a:pPr>
            <a:r>
              <a:rPr lang="fr-FR" sz="1700" b="1" dirty="0"/>
              <a:t>Calendrier</a:t>
            </a:r>
            <a:r>
              <a:rPr lang="fr-FR" sz="1700" dirty="0"/>
              <a:t>: mise en œuvre au 1</a:t>
            </a:r>
            <a:r>
              <a:rPr lang="fr-FR" sz="1700" baseline="30000" dirty="0"/>
              <a:t>er</a:t>
            </a:r>
            <a:r>
              <a:rPr lang="fr-FR" sz="1700" dirty="0"/>
              <a:t> janvier 2025 (au plus tard 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DC7F86-3A77-D3C6-3970-75A5BDA36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7" t="2095" r="2411" b="3541"/>
          <a:stretch/>
        </p:blipFill>
        <p:spPr>
          <a:xfrm>
            <a:off x="5684501" y="1076998"/>
            <a:ext cx="6432560" cy="51592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12020" y="1076998"/>
            <a:ext cx="3001382" cy="369332"/>
          </a:xfrm>
          <a:prstGeom prst="rect">
            <a:avLst/>
          </a:prstGeom>
          <a:solidFill>
            <a:srgbClr val="C97257"/>
          </a:solidFill>
          <a:ln>
            <a:solidFill>
              <a:srgbClr val="C972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RESEAU POUR L’EMPLOI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91719" y="2523328"/>
            <a:ext cx="2549561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OPERATEURS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63842" y="4215123"/>
            <a:ext cx="2226832" cy="307777"/>
          </a:xfrm>
          <a:prstGeom prst="rect">
            <a:avLst/>
          </a:prstGeom>
          <a:solidFill>
            <a:srgbClr val="D59797"/>
          </a:solidFill>
          <a:ln>
            <a:solidFill>
              <a:srgbClr val="D59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PARTENAIRES</a:t>
            </a:r>
          </a:p>
        </p:txBody>
      </p:sp>
    </p:spTree>
    <p:extLst>
      <p:ext uri="{BB962C8B-B14F-4D97-AF65-F5344CB8AC3E}">
        <p14:creationId xmlns:p14="http://schemas.microsoft.com/office/powerpoint/2010/main" val="2270505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00887" y="1268731"/>
            <a:ext cx="11989214" cy="622180"/>
          </a:xfrm>
        </p:spPr>
        <p:txBody>
          <a:bodyPr/>
          <a:lstStyle/>
          <a:p>
            <a:pPr>
              <a:buFontTx/>
              <a:buChar char="-"/>
            </a:pPr>
            <a:endParaRPr lang="fr-FR" sz="1800" b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800" b="0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b="0" dirty="0">
              <a:sym typeface="Wingdings" panose="05000000000000000000" pitchFamily="2" charset="2"/>
            </a:endParaRPr>
          </a:p>
          <a:p>
            <a:endParaRPr lang="fr-FR" sz="18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3970995" y="6710268"/>
            <a:ext cx="160337" cy="1079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6BCB4-0E47-4ECE-B552-0D112F3A1392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626" y="1890911"/>
            <a:ext cx="8808992" cy="4465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62046" y="2355529"/>
            <a:ext cx="5410200" cy="275408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5" name="Rectangle 14"/>
          <p:cNvSpPr/>
          <p:nvPr/>
        </p:nvSpPr>
        <p:spPr>
          <a:xfrm>
            <a:off x="10539047" y="2355528"/>
            <a:ext cx="1469571" cy="2754085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6" name="Rectangle 15"/>
          <p:cNvSpPr/>
          <p:nvPr/>
        </p:nvSpPr>
        <p:spPr>
          <a:xfrm>
            <a:off x="9506943" y="2355527"/>
            <a:ext cx="999446" cy="2754085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/>
          </a:p>
        </p:txBody>
      </p:sp>
      <p:sp>
        <p:nvSpPr>
          <p:cNvPr id="9" name="ZoneTexte 8"/>
          <p:cNvSpPr txBox="1"/>
          <p:nvPr/>
        </p:nvSpPr>
        <p:spPr>
          <a:xfrm>
            <a:off x="5767565" y="2427653"/>
            <a:ext cx="26975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b="1" dirty="0"/>
              <a:t>Avant la loi pour le Plein emploi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570220" y="2535375"/>
            <a:ext cx="9504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/>
              <a:t>Après loi pour le Plein emploi </a:t>
            </a:r>
          </a:p>
          <a:p>
            <a:pPr algn="ctr"/>
            <a:endParaRPr lang="fr-FR" sz="1400" b="1" dirty="0"/>
          </a:p>
          <a:p>
            <a:r>
              <a:rPr lang="fr-FR" sz="1400" b="1" dirty="0"/>
              <a:t>Montée en charge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610505" y="2427653"/>
            <a:ext cx="14389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/>
              <a:t>Après loi pour le Plein emploi </a:t>
            </a:r>
          </a:p>
          <a:p>
            <a:r>
              <a:rPr lang="fr-FR" sz="1400" b="1" dirty="0"/>
              <a:t>Régime pérenne</a:t>
            </a:r>
          </a:p>
        </p:txBody>
      </p:sp>
      <p:sp>
        <p:nvSpPr>
          <p:cNvPr id="13" name="Titre 2"/>
          <p:cNvSpPr txBox="1">
            <a:spLocks/>
          </p:cNvSpPr>
          <p:nvPr/>
        </p:nvSpPr>
        <p:spPr>
          <a:xfrm>
            <a:off x="404200" y="-31754"/>
            <a:ext cx="1178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évolutions de la publication trimestrielle </a:t>
            </a:r>
            <a:r>
              <a:rPr lang="fr-FR" sz="3200" b="1" dirty="0">
                <a:solidFill>
                  <a:srgbClr val="C00000"/>
                </a:solidFill>
              </a:rPr>
              <a:t>(rétropolation)</a:t>
            </a: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-160773" y="1242203"/>
            <a:ext cx="12210230" cy="5114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tx2"/>
                </a:solidFill>
              </a:rPr>
              <a:t>Recommandation n°4 </a:t>
            </a:r>
            <a:r>
              <a:rPr lang="fr-FR" sz="2000" b="1" dirty="0">
                <a:solidFill>
                  <a:schemeClr val="tx2"/>
                </a:solidFill>
              </a:rPr>
              <a:t>: </a:t>
            </a:r>
            <a:r>
              <a:rPr lang="fr-FR" sz="2000" dirty="0"/>
              <a:t>Dédier une page à des </a:t>
            </a:r>
            <a:r>
              <a:rPr lang="fr-FR" sz="2000" b="1" dirty="0"/>
              <a:t>séries complémentaires </a:t>
            </a:r>
            <a:r>
              <a:rPr lang="fr-FR" sz="2000" dirty="0"/>
              <a:t>qui permettent d’apprécier l’évolution du nombre de demandeurs d’emploi en catégorie A et ABC hors ruptures de séries associées à la réforme.</a:t>
            </a: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04200" y="1984583"/>
            <a:ext cx="27130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Durant la phase de montée en charge </a:t>
            </a:r>
            <a:r>
              <a:rPr lang="fr-FR" dirty="0"/>
              <a:t>: séries DEFM A, DEFM ABC hors bénéficiaires du RSA et jeunes </a:t>
            </a:r>
            <a:r>
              <a:rPr lang="fr-FR" i="1" dirty="0"/>
              <a:t>en parcours </a:t>
            </a:r>
            <a:r>
              <a:rPr lang="fr-FR" dirty="0"/>
              <a:t>(CEJ, </a:t>
            </a:r>
            <a:r>
              <a:rPr lang="fr-FR" dirty="0" err="1"/>
              <a:t>Pacea</a:t>
            </a:r>
            <a:r>
              <a:rPr lang="fr-FR" dirty="0"/>
              <a:t>, AIJ)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Après la phase de montée en charge </a:t>
            </a:r>
            <a:r>
              <a:rPr lang="fr-FR" dirty="0"/>
              <a:t>: </a:t>
            </a:r>
            <a:r>
              <a:rPr lang="fr-FR" dirty="0" err="1"/>
              <a:t>rétropoler</a:t>
            </a:r>
            <a:r>
              <a:rPr lang="fr-FR" dirty="0"/>
              <a:t> des séries de demandeurs d’emploi en catégories A et ABC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2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414" y="106941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Autres recommandations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012" y="1337354"/>
            <a:ext cx="11940988" cy="5114147"/>
          </a:xfrm>
        </p:spPr>
        <p:txBody>
          <a:bodyPr>
            <a:noAutofit/>
          </a:bodyPr>
          <a:lstStyle/>
          <a:p>
            <a:pPr lvl="0"/>
            <a:r>
              <a:rPr lang="fr-FR" b="1" u="sng" dirty="0">
                <a:solidFill>
                  <a:schemeClr val="tx2"/>
                </a:solidFill>
              </a:rPr>
              <a:t>Recommandation </a:t>
            </a:r>
            <a:r>
              <a:rPr lang="fr-FR" b="1" dirty="0">
                <a:solidFill>
                  <a:schemeClr val="tx2"/>
                </a:solidFill>
              </a:rPr>
              <a:t>: </a:t>
            </a:r>
            <a:r>
              <a:rPr lang="fr-FR" dirty="0">
                <a:solidFill>
                  <a:schemeClr val="tx2"/>
                </a:solidFill>
              </a:rPr>
              <a:t>Faire évoluer les données mises en ligne  </a:t>
            </a:r>
          </a:p>
          <a:p>
            <a:pPr lvl="0"/>
            <a:endParaRPr lang="fr-FR" dirty="0"/>
          </a:p>
          <a:p>
            <a:pPr lvl="2"/>
            <a:r>
              <a:rPr lang="fr-FR" sz="2400" b="1" dirty="0"/>
              <a:t>Intégrer de nouvelles séries, comme par exemple</a:t>
            </a:r>
          </a:p>
          <a:p>
            <a:pPr lvl="3"/>
            <a:r>
              <a:rPr lang="fr-FR" sz="2200" dirty="0"/>
              <a:t>sur le nombre total d’heures d’activité réduite déclarées dans le mois </a:t>
            </a:r>
          </a:p>
          <a:p>
            <a:pPr lvl="3"/>
            <a:r>
              <a:rPr lang="fr-FR" sz="2200" dirty="0"/>
              <a:t>sur le nombre d’inscrits par grands parcours (emploi, socio-professionnel ou social) </a:t>
            </a:r>
          </a:p>
          <a:p>
            <a:pPr marL="1371600" lvl="3" indent="0">
              <a:buNone/>
            </a:pPr>
            <a:r>
              <a:rPr lang="fr-FR" sz="1600" dirty="0"/>
              <a:t>Compte tenu de la charge de travail induite par l’ensemble des évolutions à faire, ces ajouts ne seront pas immédiats.  </a:t>
            </a:r>
          </a:p>
          <a:p>
            <a:pPr marL="914400" lvl="2" indent="0">
              <a:buNone/>
            </a:pPr>
            <a:r>
              <a:rPr lang="fr-FR" sz="1600" dirty="0"/>
              <a:t>  </a:t>
            </a:r>
          </a:p>
          <a:p>
            <a:pPr lvl="2"/>
            <a:r>
              <a:rPr lang="fr-FR" sz="2400" b="1" dirty="0"/>
              <a:t>Réaliser des études permettant d’analyser la répartition des demandeurs d’emploi selon l’activité réduite </a:t>
            </a:r>
            <a:r>
              <a:rPr lang="fr-FR" sz="2400" dirty="0"/>
              <a:t>qu’ils réalisent au cours du mois afin de requestionner le seuil d’activité réduite délimitant les catégories B et C (établi à 78 heures).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49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38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414" y="106941"/>
            <a:ext cx="10515600" cy="1325563"/>
          </a:xfrm>
        </p:spPr>
        <p:txBody>
          <a:bodyPr/>
          <a:lstStyle/>
          <a:p>
            <a:r>
              <a:rPr lang="fr-FR" b="1" dirty="0"/>
              <a:t>Durant la période de montée en charge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012" y="837739"/>
            <a:ext cx="11940988" cy="511414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fr-FR" b="1" u="sng" dirty="0"/>
          </a:p>
          <a:p>
            <a:r>
              <a:rPr lang="fr-FR" dirty="0"/>
              <a:t>L’évolution de la DEFM A hors BRSA est très proche de celle de la DEFM 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23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60" y="1798177"/>
            <a:ext cx="7301927" cy="45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6BCB4-0E47-4ECE-B552-0D112F3A1392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1023" y="97230"/>
            <a:ext cx="10465468" cy="8834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 dirty="0"/>
              <a:t>Les options pour la définition des deux nouvelles catégories statistiques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7" y="1057668"/>
            <a:ext cx="10654229" cy="53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150" y="127600"/>
            <a:ext cx="11266626" cy="883436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Principales mesures de la loi pour le plein emploi (1/2)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41224" y="850484"/>
            <a:ext cx="11665246" cy="5724660"/>
          </a:xfrm>
        </p:spPr>
        <p:txBody>
          <a:bodyPr/>
          <a:lstStyle/>
          <a:p>
            <a:pPr marL="571500" indent="-342900">
              <a:buFont typeface="Courier New" panose="02070309020205020404" pitchFamily="49" charset="0"/>
              <a:buChar char="o"/>
            </a:pPr>
            <a:r>
              <a:rPr lang="fr-FR" sz="2200" b="1" dirty="0"/>
              <a:t>Inscription systématique sur les listes de demandeurs d’emploi </a:t>
            </a:r>
            <a:r>
              <a:rPr lang="fr-FR" sz="2200" dirty="0"/>
              <a:t>:</a:t>
            </a:r>
          </a:p>
          <a:p>
            <a:pPr marL="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2200" dirty="0"/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Des demandeurs du RSA et des bénéficiaires du RSA </a:t>
            </a:r>
          </a:p>
          <a:p>
            <a:pPr marL="1485900" lvl="2">
              <a:spcBef>
                <a:spcPts val="0"/>
              </a:spcBef>
            </a:pPr>
            <a:r>
              <a:rPr lang="fr-FR" sz="1400" dirty="0"/>
              <a:t>2 millions de personnes perçoivent le RSA, dont 40% sont déjà inscrits sur les listes de France Travail</a:t>
            </a:r>
          </a:p>
          <a:p>
            <a:pPr marL="1485900" lvl="2">
              <a:spcBef>
                <a:spcPts val="0"/>
              </a:spcBef>
            </a:pPr>
            <a:r>
              <a:rPr lang="fr-FR" sz="1400" dirty="0">
                <a:sym typeface="Wingdings" panose="05000000000000000000" pitchFamily="2" charset="2"/>
              </a:rPr>
              <a:t>1,2 million ne sont pas inscrits sur les listes</a:t>
            </a:r>
          </a:p>
          <a:p>
            <a:pPr marL="1485900" lvl="2">
              <a:spcBef>
                <a:spcPts val="0"/>
              </a:spcBef>
            </a:pPr>
            <a:endParaRPr lang="fr-FR" sz="1400" dirty="0"/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Des personnes en situation de handicap suivies par </a:t>
            </a:r>
            <a:r>
              <a:rPr lang="fr-FR" sz="1800" b="1" dirty="0" err="1">
                <a:solidFill>
                  <a:schemeClr val="tx2"/>
                </a:solidFill>
              </a:rPr>
              <a:t>Cap’Emploi</a:t>
            </a:r>
            <a:r>
              <a:rPr lang="fr-FR" sz="1800" b="1" dirty="0">
                <a:solidFill>
                  <a:schemeClr val="tx2"/>
                </a:solidFill>
              </a:rPr>
              <a:t> </a:t>
            </a:r>
            <a:r>
              <a:rPr lang="fr-FR" sz="1800" dirty="0"/>
              <a:t>non soumises à l’obligation de recherche d’emploi </a:t>
            </a:r>
          </a:p>
          <a:p>
            <a:pPr marL="1485900" lvl="2">
              <a:spcBef>
                <a:spcPts val="0"/>
              </a:spcBef>
            </a:pPr>
            <a:r>
              <a:rPr lang="fr-FR" sz="1400" b="1" dirty="0"/>
              <a:t>la quasi-totalité est déjà inscrite à France Travail à la suite du rapprochement en 2019</a:t>
            </a:r>
            <a:r>
              <a:rPr lang="fr-FR" sz="1400" dirty="0"/>
              <a:t>, exceptés 5 000 à 10 000 personnes</a:t>
            </a:r>
          </a:p>
          <a:p>
            <a:pPr marL="1485900" lvl="2">
              <a:spcBef>
                <a:spcPts val="0"/>
              </a:spcBef>
            </a:pPr>
            <a:endParaRPr lang="fr-FR" sz="1400" dirty="0"/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Des jeunes en recherche d’emploi suivis par les missions locales</a:t>
            </a:r>
            <a:r>
              <a:rPr lang="fr-FR" sz="1800" dirty="0"/>
              <a:t>, ayant conclu un Parcours contractualisé d’Accompagnement vers l’emploi et l’Autonomie (PACEA) ou un contrat d'engagement jeune (CEJ)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500" dirty="0"/>
          </a:p>
          <a:p>
            <a:pPr marL="1485900" lvl="2"/>
            <a:endParaRPr lang="fr-FR" sz="15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FFAED8-5548-2FAC-F08C-F54D1130A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77" y="4013529"/>
            <a:ext cx="3562813" cy="28304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67D6C1-0945-AA27-071D-B04AEC3A1315}"/>
              </a:ext>
            </a:extLst>
          </p:cNvPr>
          <p:cNvSpPr txBox="1"/>
          <p:nvPr/>
        </p:nvSpPr>
        <p:spPr>
          <a:xfrm>
            <a:off x="5430044" y="4357629"/>
            <a:ext cx="609765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400" dirty="0"/>
              <a:t>Une partie des jeunes en mission locale est cependant déjà inscrite à France Travail. </a:t>
            </a:r>
          </a:p>
          <a:p>
            <a:pPr marL="10287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400" dirty="0"/>
              <a:t>En particulier, mi-2023, sur les </a:t>
            </a:r>
            <a:r>
              <a:rPr lang="fr-FR" sz="1400" b="1" dirty="0"/>
              <a:t>421 000 jeunes CEJ-ML ou en </a:t>
            </a:r>
            <a:r>
              <a:rPr lang="fr-FR" sz="1400" b="1" dirty="0" err="1"/>
              <a:t>Pacea</a:t>
            </a:r>
            <a:r>
              <a:rPr lang="fr-FR" sz="1400" dirty="0"/>
              <a:t>, 30 % d’entre eux sont déjà inscrits à FT. Sur ces 127 000 jeunes inscrits, 59 % sont classés en DEFM A, 12 % en B, 13 % en C, 13 % en D et 3 % en E.</a:t>
            </a:r>
          </a:p>
        </p:txBody>
      </p:sp>
    </p:spTree>
    <p:extLst>
      <p:ext uri="{BB962C8B-B14F-4D97-AF65-F5344CB8AC3E}">
        <p14:creationId xmlns:p14="http://schemas.microsoft.com/office/powerpoint/2010/main" val="42608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150" y="127600"/>
            <a:ext cx="11266626" cy="883436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Principales mesures de la loi pour le plein emploi (2/2)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41224" y="850484"/>
            <a:ext cx="11665246" cy="5724660"/>
          </a:xfrm>
        </p:spPr>
        <p:txBody>
          <a:bodyPr/>
          <a:lstStyle/>
          <a:p>
            <a:pPr marL="571500" indent="-342900">
              <a:buFont typeface="Courier New" panose="02070309020205020404" pitchFamily="49" charset="0"/>
              <a:buChar char="o"/>
            </a:pPr>
            <a:r>
              <a:rPr lang="fr-FR" sz="2200" b="1" dirty="0"/>
              <a:t>Diagnostic commun et orientation par les opérateurs du réseau pour l’emploi :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Orientation des publics sur la base de critères définis par la loi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Formalisation d’un contrat d’engagement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tx2"/>
              </a:solidFill>
            </a:endParaRP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Trois nouveaux parcours d’accompagnement : </a:t>
            </a:r>
          </a:p>
          <a:p>
            <a:pPr marL="1485900" lvl="2">
              <a:spcBef>
                <a:spcPts val="1200"/>
              </a:spcBef>
              <a:buFont typeface="+mj-lt"/>
              <a:buAutoNum type="arabicParenR"/>
            </a:pPr>
            <a:r>
              <a:rPr lang="fr-FR" sz="1800" dirty="0"/>
              <a:t>Parcours professionnel </a:t>
            </a:r>
          </a:p>
          <a:p>
            <a:pPr marL="1485900" lvl="2">
              <a:spcBef>
                <a:spcPts val="1200"/>
              </a:spcBef>
              <a:buFont typeface="+mj-lt"/>
              <a:buAutoNum type="arabicParenR"/>
            </a:pPr>
            <a:r>
              <a:rPr lang="fr-FR" sz="1800" dirty="0"/>
              <a:t>Parcours socio-professionnel </a:t>
            </a:r>
          </a:p>
          <a:p>
            <a:pPr marL="1485900" lvl="2">
              <a:spcBef>
                <a:spcPts val="1200"/>
              </a:spcBef>
              <a:buFont typeface="+mj-lt"/>
              <a:buAutoNum type="arabicParenR"/>
            </a:pPr>
            <a:r>
              <a:rPr lang="fr-FR" sz="1800" dirty="0"/>
              <a:t>Parcours à vocation d’insertion sociale </a:t>
            </a:r>
          </a:p>
          <a:p>
            <a:pPr marL="1143000" lvl="2" indent="0">
              <a:spcBef>
                <a:spcPts val="1200"/>
              </a:spcBef>
              <a:buNone/>
            </a:pPr>
            <a:r>
              <a:rPr lang="fr-FR" sz="1800" dirty="0"/>
              <a:t>avec 15 à 20h d’accompagnement pour les bénéficiaires du RSA</a:t>
            </a:r>
          </a:p>
          <a:p>
            <a:pPr marL="571500" indent="-342900">
              <a:buFont typeface="Courier New" panose="02070309020205020404" pitchFamily="49" charset="0"/>
              <a:buChar char="o"/>
            </a:pPr>
            <a:endParaRPr lang="fr-FR" sz="2200" dirty="0"/>
          </a:p>
          <a:p>
            <a:pPr marL="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2200" dirty="0"/>
          </a:p>
          <a:p>
            <a:pPr marL="1485900" lvl="2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8222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6BCB4-0E47-4ECE-B552-0D112F3A139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375688" y="1812306"/>
            <a:ext cx="5669912" cy="2911567"/>
          </a:xfrm>
        </p:spPr>
        <p:txBody>
          <a:bodyPr>
            <a:normAutofit/>
          </a:bodyPr>
          <a:lstStyle/>
          <a:p>
            <a:pPr marL="1028700" lvl="1" indent="-342900">
              <a:spcBef>
                <a:spcPts val="1200"/>
              </a:spcBef>
            </a:pPr>
            <a:r>
              <a:rPr lang="fr-FR" sz="1800" dirty="0"/>
              <a:t>Quelles modalités de diffusion des statistiques sur les demandeurs d’emploi pour garantir la bonne information du public ?</a:t>
            </a:r>
          </a:p>
          <a:p>
            <a:pPr marL="1028700" lvl="1" indent="-342900">
              <a:spcBef>
                <a:spcPts val="1200"/>
              </a:spcBef>
            </a:pPr>
            <a:r>
              <a:rPr lang="fr-FR" sz="1800" dirty="0">
                <a:solidFill>
                  <a:srgbClr val="C97257"/>
                </a:solidFill>
              </a:rPr>
              <a:t>L’impact de la réforme sur le chômage au sens du BIT n’est pas dans le mandat du GT</a:t>
            </a:r>
          </a:p>
          <a:p>
            <a:pPr lvl="1" indent="0">
              <a:spcBef>
                <a:spcPts val="1200"/>
              </a:spcBef>
              <a:buNone/>
            </a:pPr>
            <a:endParaRPr lang="fr-FR" sz="1800" dirty="0"/>
          </a:p>
          <a:p>
            <a:pPr marL="1028700" lvl="1" indent="-342900"/>
            <a:r>
              <a:rPr lang="fr-FR" sz="2000" b="1" dirty="0"/>
              <a:t>Calendrier : conclusions à rendre avant l’été 2024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1417638"/>
            <a:ext cx="6519863" cy="3048000"/>
          </a:xfrm>
        </p:spPr>
        <p:txBody>
          <a:bodyPr>
            <a:normAutofit/>
          </a:bodyPr>
          <a:lstStyle/>
          <a:p>
            <a:pPr marL="504825">
              <a:buFont typeface="Courier New" panose="02070309020205020404" pitchFamily="49" charset="0"/>
              <a:buChar char="o"/>
            </a:pPr>
            <a:r>
              <a:rPr lang="fr-FR" sz="2000" b="1" dirty="0"/>
              <a:t>  </a:t>
            </a:r>
            <a:r>
              <a:rPr lang="fr-FR" sz="2000" b="1" dirty="0">
                <a:solidFill>
                  <a:schemeClr val="tx2"/>
                </a:solidFill>
              </a:rPr>
              <a:t>Le mandat du groupe de travail : 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dirty="0"/>
              <a:t>comment rendre compte - dans les statistiques de demandeurs d’emploi - de l’élargissement des inscrits pendant et après la phase transitoire ?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dirty="0"/>
              <a:t>proposer des outils d’analyse pour faciliter l’interprétation des évolutions des statistiques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dirty="0"/>
              <a:t>possibilité de </a:t>
            </a:r>
            <a:r>
              <a:rPr lang="fr-FR" sz="1800" dirty="0" err="1"/>
              <a:t>rétropolation</a:t>
            </a:r>
            <a:r>
              <a:rPr lang="fr-FR" sz="1800" dirty="0"/>
              <a:t> des séries pour en assurer la cohérence dans le temps ?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49087" y="206625"/>
            <a:ext cx="11896513" cy="780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3000" b="1" dirty="0">
                <a:solidFill>
                  <a:srgbClr val="C00000"/>
                </a:solidFill>
              </a:rPr>
              <a:t>Groupe de travail sur les conséquences de la mise en place de France Travail sur les statistiques de demandeurs d’emploi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5270177"/>
            <a:ext cx="608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Représentants des partenaires sociaux et des organisations professionnelles,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SSP (Insee, Drees, Dares),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Administrations (</a:t>
            </a:r>
            <a:r>
              <a:rPr lang="fr-FR" sz="1400" dirty="0" err="1"/>
              <a:t>Cnaf</a:t>
            </a:r>
            <a:r>
              <a:rPr lang="fr-FR" sz="1400" dirty="0"/>
              <a:t>, France Travail, DGEFP, UNML),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35478" y="5355724"/>
            <a:ext cx="4952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UNEDIC,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Chercheurs (David </a:t>
            </a:r>
            <a:r>
              <a:rPr lang="fr-FR" sz="1400" dirty="0" err="1"/>
              <a:t>Margolis</a:t>
            </a:r>
            <a:r>
              <a:rPr lang="fr-FR" sz="1400" dirty="0"/>
              <a:t> (PSE) et Bruno Coquet)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Associations (auditions),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Experts parmi les membres des commissions sociales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731520" y="4306926"/>
            <a:ext cx="10241280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6760" y="4246996"/>
            <a:ext cx="11688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endParaRPr lang="fr-FR" sz="500" dirty="0"/>
          </a:p>
          <a:p>
            <a:pPr marL="571500" indent="-342900">
              <a:buFont typeface="Courier New" panose="02070309020205020404" pitchFamily="49" charset="0"/>
              <a:buChar char="o"/>
            </a:pPr>
            <a:r>
              <a:rPr lang="fr-FR" dirty="0"/>
              <a:t>Le président : Eric </a:t>
            </a:r>
            <a:r>
              <a:rPr lang="fr-FR" dirty="0" err="1"/>
              <a:t>Heyer</a:t>
            </a:r>
            <a:r>
              <a:rPr lang="fr-FR" dirty="0"/>
              <a:t>, directeur du département Analyse et prévision de l’OFCE</a:t>
            </a:r>
          </a:p>
          <a:p>
            <a:pPr marL="571500" indent="-342900">
              <a:buFont typeface="Courier New" panose="02070309020205020404" pitchFamily="49" charset="0"/>
              <a:buChar char="o"/>
            </a:pPr>
            <a:r>
              <a:rPr lang="fr-FR" dirty="0"/>
              <a:t>Les rapporteurs : Sophie </a:t>
            </a:r>
            <a:r>
              <a:rPr lang="fr-FR" dirty="0" err="1"/>
              <a:t>Ozil</a:t>
            </a:r>
            <a:r>
              <a:rPr lang="fr-FR" dirty="0"/>
              <a:t>/Ourida Cherchem (Dares) et Nicolas </a:t>
            </a:r>
            <a:r>
              <a:rPr lang="fr-FR" dirty="0" err="1"/>
              <a:t>Vanni</a:t>
            </a:r>
            <a:r>
              <a:rPr lang="fr-FR" dirty="0"/>
              <a:t> (France Travail)</a:t>
            </a:r>
          </a:p>
          <a:p>
            <a:pPr marL="571500" indent="-342900">
              <a:buFont typeface="Courier New" panose="02070309020205020404" pitchFamily="49" charset="0"/>
              <a:buChar char="o"/>
            </a:pPr>
            <a:r>
              <a:rPr lang="fr-FR" dirty="0"/>
              <a:t>Les autres membres (une trentaine) :</a:t>
            </a:r>
          </a:p>
        </p:txBody>
      </p:sp>
    </p:spTree>
    <p:extLst>
      <p:ext uri="{BB962C8B-B14F-4D97-AF65-F5344CB8AC3E}">
        <p14:creationId xmlns:p14="http://schemas.microsoft.com/office/powerpoint/2010/main" val="27385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 calendrier du groupe de travail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fr-FR" dirty="0"/>
              <a:t>10 réunions entre décembre 2023 et juin 2024</a:t>
            </a:r>
          </a:p>
          <a:p>
            <a:endParaRPr lang="fr-FR" dirty="0"/>
          </a:p>
          <a:p>
            <a:r>
              <a:rPr lang="fr-FR" dirty="0"/>
              <a:t>Des comptes rendus de réunions disponibles sur le site du </a:t>
            </a:r>
            <a:r>
              <a:rPr lang="fr-FR" dirty="0" err="1"/>
              <a:t>Cnis</a:t>
            </a:r>
            <a:endParaRPr lang="fr-FR" dirty="0"/>
          </a:p>
          <a:p>
            <a:endParaRPr lang="fr-FR" dirty="0"/>
          </a:p>
          <a:p>
            <a:r>
              <a:rPr lang="fr-FR" dirty="0"/>
              <a:t>Un rapport et des recommandations présentés au bureau du </a:t>
            </a:r>
            <a:r>
              <a:rPr lang="fr-FR" dirty="0" err="1"/>
              <a:t>Cnis</a:t>
            </a:r>
            <a:r>
              <a:rPr lang="fr-FR" dirty="0"/>
              <a:t> début juillet 2024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5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4374" y="355186"/>
            <a:ext cx="11443252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Exemples de questions traitées par le groupe de travail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005012"/>
            <a:ext cx="11049000" cy="4351338"/>
          </a:xfrm>
        </p:spPr>
        <p:txBody>
          <a:bodyPr>
            <a:normAutofit/>
          </a:bodyPr>
          <a:lstStyle/>
          <a:p>
            <a:r>
              <a:rPr lang="fr-FR" dirty="0"/>
              <a:t>Quelles catégories statistiques pour ces nouveaux publics ? </a:t>
            </a:r>
          </a:p>
          <a:p>
            <a:endParaRPr lang="fr-FR" dirty="0"/>
          </a:p>
          <a:p>
            <a:r>
              <a:rPr lang="fr-FR" dirty="0"/>
              <a:t>Quel traitement de la « reprise de stock », du flux des nouveaux inscrits?</a:t>
            </a:r>
          </a:p>
          <a:p>
            <a:endParaRPr lang="fr-FR" dirty="0"/>
          </a:p>
          <a:p>
            <a:r>
              <a:rPr lang="fr-FR" dirty="0"/>
              <a:t>Quelles modalités de diffusion durant la phase de montée en charge ? Après la phase de montée en charge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04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7174"/>
            <a:ext cx="12133227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500"/>
            </a:pPr>
            <a:r>
              <a:rPr lang="fr-FR" sz="4000" b="1" dirty="0">
                <a:solidFill>
                  <a:srgbClr val="C00000"/>
                </a:solidFill>
              </a:rPr>
              <a:t>Les catégories administratives et statistiques actuelles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12"/>
          <p:cNvSpPr txBox="1">
            <a:spLocks/>
          </p:cNvSpPr>
          <p:nvPr/>
        </p:nvSpPr>
        <p:spPr>
          <a:xfrm>
            <a:off x="8185355" y="2756242"/>
            <a:ext cx="3812070" cy="41312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1 		A ou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2		A ou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3 		A ou B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4 		 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5 		 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6 		 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7 		 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8 		 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7" name="Espace réservé du texte 11"/>
          <p:cNvSpPr txBox="1">
            <a:spLocks/>
          </p:cNvSpPr>
          <p:nvPr/>
        </p:nvSpPr>
        <p:spPr>
          <a:xfrm>
            <a:off x="7001105" y="1311937"/>
            <a:ext cx="524435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tx2"/>
                </a:solidFill>
              </a:rPr>
              <a:t>Catégories </a:t>
            </a:r>
          </a:p>
          <a:p>
            <a:r>
              <a:rPr lang="fr-FR" sz="2800" dirty="0">
                <a:solidFill>
                  <a:schemeClr val="tx2"/>
                </a:solidFill>
              </a:rPr>
              <a:t>    administratives 	  statistiques</a:t>
            </a:r>
          </a:p>
        </p:txBody>
      </p:sp>
      <p:sp>
        <p:nvSpPr>
          <p:cNvPr id="9" name="Espace réservé du texte 11"/>
          <p:cNvSpPr txBox="1">
            <a:spLocks/>
          </p:cNvSpPr>
          <p:nvPr/>
        </p:nvSpPr>
        <p:spPr>
          <a:xfrm>
            <a:off x="1077606" y="1140131"/>
            <a:ext cx="4867420" cy="57470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tx2"/>
                </a:solidFill>
              </a:rPr>
              <a:t>Catégories administratives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4" y="2411596"/>
            <a:ext cx="6386667" cy="2109358"/>
          </a:xfrm>
          <a:prstGeom prst="rect">
            <a:avLst/>
          </a:prstGeom>
        </p:spPr>
      </p:pic>
      <p:sp>
        <p:nvSpPr>
          <p:cNvPr id="12" name="Espace réservé du contenu 12"/>
          <p:cNvSpPr txBox="1">
            <a:spLocks/>
          </p:cNvSpPr>
          <p:nvPr/>
        </p:nvSpPr>
        <p:spPr>
          <a:xfrm>
            <a:off x="501416" y="1707200"/>
            <a:ext cx="6019800" cy="41312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Pour les demandeurs d’emploi tenus de faire des actes positifs recherche d’emploi,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Pour les demandeurs d’emploi </a:t>
            </a:r>
            <a:r>
              <a:rPr lang="fr-FR" sz="2000" u="sng" dirty="0"/>
              <a:t>non</a:t>
            </a:r>
            <a:r>
              <a:rPr lang="fr-FR" sz="2000" dirty="0"/>
              <a:t> tenus de faire des actes positifs recherche d’emploi,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" y="5403974"/>
            <a:ext cx="3478666" cy="1317501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9089920" y="2905569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211958" y="1277293"/>
            <a:ext cx="58994" cy="5364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9080092" y="3308689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9080091" y="3717581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9080090" y="4149349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9089920" y="4600699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9089920" y="4960510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9080089" y="5324265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080088" y="5773513"/>
            <a:ext cx="67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BAF-1A60-4D85-8CF2-536C9836F0CC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E23D9E-01C9-8655-AAC2-7EB0B890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17220D5-D864-B5CF-217C-DA92CFAB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763752-62FB-506F-1D23-CC7E4FDB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5" y="199574"/>
            <a:ext cx="4486901" cy="64588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2EB4A3-276C-3861-5570-3E4FB7E8B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93" y="-1"/>
            <a:ext cx="4860707" cy="67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81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7643</TotalTime>
  <Words>2069</Words>
  <Application>Microsoft Office PowerPoint</Application>
  <PresentationFormat>Grand écran</PresentationFormat>
  <Paragraphs>242</Paragraphs>
  <Slides>24</Slides>
  <Notes>17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Thème Office</vt:lpstr>
      <vt:lpstr>Groupe de travail du Cnis</vt:lpstr>
      <vt:lpstr>La loi pour le Plein emploi</vt:lpstr>
      <vt:lpstr>Principales mesures de la loi pour le plein emploi (1/2)</vt:lpstr>
      <vt:lpstr>Principales mesures de la loi pour le plein emploi (2/2)</vt:lpstr>
      <vt:lpstr>Groupe de travail sur les conséquences de la mise en place de France Travail sur les statistiques de demandeurs d’emploi</vt:lpstr>
      <vt:lpstr>Le calendrier du groupe de travail</vt:lpstr>
      <vt:lpstr>Exemples de questions traitées par le groupe de travail</vt:lpstr>
      <vt:lpstr>Les catégories administratives et statistiques actuelles</vt:lpstr>
      <vt:lpstr>Présentation PowerPoint</vt:lpstr>
      <vt:lpstr>Les demandeurs et bénéficiaires du RSA</vt:lpstr>
      <vt:lpstr>Présentation PowerPoint</vt:lpstr>
      <vt:lpstr>Les options pour la définition des deux nouvelles catégories statistiques</vt:lpstr>
      <vt:lpstr>Les demandeurs et bénéficiaires du RSA</vt:lpstr>
      <vt:lpstr>Les jeunes suivis par les missions locales</vt:lpstr>
      <vt:lpstr>Les jeunes suivis par les missions locales</vt:lpstr>
      <vt:lpstr>Enregistrement statistique des demandeurs et bénéficiaires du RSA</vt:lpstr>
      <vt:lpstr>Enregistrement statistique des demandeurs et bénéficiaires du RSA</vt:lpstr>
      <vt:lpstr>Enregistrement statistique des jeunes suivis par les missions locales</vt:lpstr>
      <vt:lpstr>Les évolutions de la publication trimestrielle</vt:lpstr>
      <vt:lpstr>Présentation PowerPoint</vt:lpstr>
      <vt:lpstr>Autres recommandations</vt:lpstr>
      <vt:lpstr>Merci de votre attention</vt:lpstr>
      <vt:lpstr>Durant la période de montée en charge</vt:lpstr>
      <vt:lpstr>Les options pour la définition des deux nouvelles catégories statistiques</vt:lpstr>
    </vt:vector>
  </TitlesOfParts>
  <Company>BPT/DNUM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CHERCHEM, Ourida (DARES/SD-EMT/DSIDE)</dc:creator>
  <cp:lastModifiedBy>Eric HEYER</cp:lastModifiedBy>
  <cp:revision>106</cp:revision>
  <dcterms:created xsi:type="dcterms:W3CDTF">2024-05-22T19:26:02Z</dcterms:created>
  <dcterms:modified xsi:type="dcterms:W3CDTF">2024-11-05T16:18:30Z</dcterms:modified>
</cp:coreProperties>
</file>