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4"/>
  </p:notesMasterIdLst>
  <p:sldIdLst>
    <p:sldId id="256" r:id="rId3"/>
    <p:sldId id="307" r:id="rId4"/>
    <p:sldId id="262" r:id="rId5"/>
    <p:sldId id="309" r:id="rId6"/>
    <p:sldId id="310" r:id="rId7"/>
    <p:sldId id="348" r:id="rId8"/>
    <p:sldId id="352" r:id="rId9"/>
    <p:sldId id="343" r:id="rId10"/>
    <p:sldId id="344" r:id="rId11"/>
    <p:sldId id="345" r:id="rId12"/>
    <p:sldId id="346" r:id="rId13"/>
    <p:sldId id="347" r:id="rId14"/>
    <p:sldId id="318" r:id="rId15"/>
    <p:sldId id="320" r:id="rId16"/>
    <p:sldId id="321" r:id="rId17"/>
    <p:sldId id="327" r:id="rId18"/>
    <p:sldId id="328" r:id="rId19"/>
    <p:sldId id="329" r:id="rId20"/>
    <p:sldId id="330" r:id="rId21"/>
    <p:sldId id="331" r:id="rId22"/>
    <p:sldId id="332" r:id="rId23"/>
    <p:sldId id="333" r:id="rId24"/>
    <p:sldId id="334" r:id="rId25"/>
    <p:sldId id="336" r:id="rId26"/>
    <p:sldId id="337" r:id="rId27"/>
    <p:sldId id="338" r:id="rId28"/>
    <p:sldId id="339" r:id="rId29"/>
    <p:sldId id="340" r:id="rId30"/>
    <p:sldId id="341" r:id="rId31"/>
    <p:sldId id="351" r:id="rId32"/>
    <p:sldId id="353" r:id="rId3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34">
          <p15:clr>
            <a:srgbClr val="A4A3A4"/>
          </p15:clr>
        </p15:guide>
        <p15:guide id="3" orient="horz" pos="3929">
          <p15:clr>
            <a:srgbClr val="A4A3A4"/>
          </p15:clr>
        </p15:guide>
        <p15:guide id="4" pos="2880">
          <p15:clr>
            <a:srgbClr val="A4A3A4"/>
          </p15:clr>
        </p15:guide>
        <p15:guide id="5" pos="5420">
          <p15:clr>
            <a:srgbClr val="A4A3A4"/>
          </p15:clr>
        </p15:guide>
        <p15:guide id="6" pos="1066">
          <p15:clr>
            <a:srgbClr val="A4A3A4"/>
          </p15:clr>
        </p15:guide>
        <p15:guide id="7"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LLIER Noemie" initials="SN" lastIdx="4" clrIdx="0">
    <p:extLst>
      <p:ext uri="{19B8F6BF-5375-455C-9EA6-DF929625EA0E}">
        <p15:presenceInfo xmlns:p15="http://schemas.microsoft.com/office/powerpoint/2012/main" userId="SOULLIER Noem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9"/>
    <a:srgbClr val="004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343" autoAdjust="0"/>
  </p:normalViewPr>
  <p:slideViewPr>
    <p:cSldViewPr showGuides="1">
      <p:cViewPr varScale="1">
        <p:scale>
          <a:sx n="111" d="100"/>
          <a:sy n="111" d="100"/>
        </p:scale>
        <p:origin x="1608" y="114"/>
      </p:cViewPr>
      <p:guideLst>
        <p:guide orient="horz" pos="2160"/>
        <p:guide orient="horz" pos="1434"/>
        <p:guide orient="horz" pos="3929"/>
        <p:guide pos="2880"/>
        <p:guide pos="5420"/>
        <p:guide pos="1066"/>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A04F-470A-8EC4-FC385D73DB9B}"/>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AE4F876F-2394-434A-9B07-432DE19C105F}" type="datetimeFigureOut">
              <a:rPr lang="fr-FR" smtClean="0"/>
              <a:t>19/03/2024</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E5AC9FA-9DB2-48FB-B76A-EB55F6C2D38A}" type="slidenum">
              <a:rPr lang="fr-FR" smtClean="0"/>
              <a:t>‹N°›</a:t>
            </a:fld>
            <a:endParaRPr lang="fr-FR"/>
          </a:p>
        </p:txBody>
      </p:sp>
    </p:spTree>
    <p:extLst>
      <p:ext uri="{BB962C8B-B14F-4D97-AF65-F5344CB8AC3E}">
        <p14:creationId xmlns:p14="http://schemas.microsoft.com/office/powerpoint/2010/main" val="1457475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2</a:t>
            </a:fld>
            <a:endParaRPr lang="fr-FR"/>
          </a:p>
        </p:txBody>
      </p:sp>
    </p:spTree>
    <p:extLst>
      <p:ext uri="{BB962C8B-B14F-4D97-AF65-F5344CB8AC3E}">
        <p14:creationId xmlns:p14="http://schemas.microsoft.com/office/powerpoint/2010/main" val="236189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3</a:t>
            </a:fld>
            <a:endParaRPr lang="fr-FR"/>
          </a:p>
        </p:txBody>
      </p:sp>
    </p:spTree>
    <p:extLst>
      <p:ext uri="{BB962C8B-B14F-4D97-AF65-F5344CB8AC3E}">
        <p14:creationId xmlns:p14="http://schemas.microsoft.com/office/powerpoint/2010/main" val="58304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4</a:t>
            </a:fld>
            <a:endParaRPr lang="fr-FR"/>
          </a:p>
        </p:txBody>
      </p:sp>
    </p:spTree>
    <p:extLst>
      <p:ext uri="{BB962C8B-B14F-4D97-AF65-F5344CB8AC3E}">
        <p14:creationId xmlns:p14="http://schemas.microsoft.com/office/powerpoint/2010/main" val="298699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5</a:t>
            </a:fld>
            <a:endParaRPr lang="fr-FR"/>
          </a:p>
        </p:txBody>
      </p:sp>
    </p:spTree>
    <p:extLst>
      <p:ext uri="{BB962C8B-B14F-4D97-AF65-F5344CB8AC3E}">
        <p14:creationId xmlns:p14="http://schemas.microsoft.com/office/powerpoint/2010/main" val="150366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28</a:t>
            </a:fld>
            <a:endParaRPr lang="fr-FR"/>
          </a:p>
        </p:txBody>
      </p:sp>
    </p:spTree>
    <p:extLst>
      <p:ext uri="{BB962C8B-B14F-4D97-AF65-F5344CB8AC3E}">
        <p14:creationId xmlns:p14="http://schemas.microsoft.com/office/powerpoint/2010/main" val="232870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5AC9FA-9DB2-48FB-B76A-EB55F6C2D38A}" type="slidenum">
              <a:rPr lang="fr-FR" smtClean="0"/>
              <a:t>29</a:t>
            </a:fld>
            <a:endParaRPr lang="fr-FR"/>
          </a:p>
        </p:txBody>
      </p:sp>
    </p:spTree>
    <p:extLst>
      <p:ext uri="{BB962C8B-B14F-4D97-AF65-F5344CB8AC3E}">
        <p14:creationId xmlns:p14="http://schemas.microsoft.com/office/powerpoint/2010/main" val="550563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2195741"/>
            <a:ext cx="7272609" cy="1881331"/>
          </a:xfrm>
        </p:spPr>
        <p:txBody>
          <a:bodyPr anchor="b"/>
          <a:lstStyle>
            <a:lvl1pPr algn="r">
              <a:defRPr sz="3000" u="sng" baseline="0">
                <a:solidFill>
                  <a:schemeClr val="accent4"/>
                </a:solidFill>
              </a:defRPr>
            </a:lvl1pPr>
          </a:lstStyle>
          <a:p>
            <a:r>
              <a:rPr lang="fr-FR" dirty="0" smtClean="0"/>
              <a:t>Modifiez le style du titre</a:t>
            </a:r>
            <a:endParaRPr lang="fr-FR" dirty="0"/>
          </a:p>
        </p:txBody>
      </p:sp>
      <p:sp>
        <p:nvSpPr>
          <p:cNvPr id="3" name="Sous-titre 2"/>
          <p:cNvSpPr>
            <a:spLocks noGrp="1"/>
          </p:cNvSpPr>
          <p:nvPr>
            <p:ph type="subTitle" idx="1"/>
          </p:nvPr>
        </p:nvSpPr>
        <p:spPr>
          <a:xfrm>
            <a:off x="1331141" y="4897624"/>
            <a:ext cx="7247336" cy="936104"/>
          </a:xfrm>
        </p:spPr>
        <p:txBody>
          <a:bodyPr/>
          <a:lstStyle>
            <a:lvl1pPr marL="0" indent="0" algn="r">
              <a:buNone/>
              <a:defRPr sz="1800" b="0" cap="none">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7643" y="512845"/>
            <a:ext cx="1722220" cy="971939"/>
          </a:xfrm>
          <a:prstGeom prst="rect">
            <a:avLst/>
          </a:prstGeom>
        </p:spPr>
      </p:pic>
    </p:spTree>
    <p:extLst>
      <p:ext uri="{BB962C8B-B14F-4D97-AF65-F5344CB8AC3E}">
        <p14:creationId xmlns:p14="http://schemas.microsoft.com/office/powerpoint/2010/main" val="443738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rtie">
    <p:spTree>
      <p:nvGrpSpPr>
        <p:cNvPr id="1" name=""/>
        <p:cNvGrpSpPr/>
        <p:nvPr/>
      </p:nvGrpSpPr>
      <p:grpSpPr>
        <a:xfrm>
          <a:off x="0" y="0"/>
          <a:ext cx="0" cy="0"/>
          <a:chOff x="0" y="0"/>
          <a:chExt cx="0" cy="0"/>
        </a:xfrm>
      </p:grpSpPr>
      <p:sp>
        <p:nvSpPr>
          <p:cNvPr id="2" name="Titre 1"/>
          <p:cNvSpPr>
            <a:spLocks noGrp="1"/>
          </p:cNvSpPr>
          <p:nvPr>
            <p:ph type="title"/>
          </p:nvPr>
        </p:nvSpPr>
        <p:spPr>
          <a:xfrm>
            <a:off x="1331640" y="3428998"/>
            <a:ext cx="7272609" cy="1296145"/>
          </a:xfrm>
        </p:spPr>
        <p:txBody>
          <a:bodyPr anchor="b"/>
          <a:lstStyle>
            <a:lvl1pPr algn="r">
              <a:lnSpc>
                <a:spcPct val="100000"/>
              </a:lnSpc>
              <a:spcBef>
                <a:spcPts val="0"/>
              </a:spcBef>
              <a:defRPr sz="2600" b="1" cap="all">
                <a:solidFill>
                  <a:schemeClr val="tx2"/>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1331640" y="4869160"/>
            <a:ext cx="7272609" cy="1368128"/>
          </a:xfrm>
        </p:spPr>
        <p:txBody>
          <a:bodyPr anchor="t"/>
          <a:lstStyle>
            <a:lvl1pPr marL="0" indent="0" algn="r">
              <a:lnSpc>
                <a:spcPct val="110000"/>
              </a:lnSpc>
              <a:spcBef>
                <a:spcPts val="0"/>
              </a:spcBef>
              <a:buNone/>
              <a:defRPr sz="1600" b="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5" name="Espace réservé du texte 4"/>
          <p:cNvSpPr>
            <a:spLocks noGrp="1"/>
          </p:cNvSpPr>
          <p:nvPr>
            <p:ph type="body" sz="quarter" idx="10" hasCustomPrompt="1"/>
          </p:nvPr>
        </p:nvSpPr>
        <p:spPr>
          <a:xfrm>
            <a:off x="1331014" y="2798506"/>
            <a:ext cx="7273237" cy="486478"/>
          </a:xfrm>
        </p:spPr>
        <p:txBody>
          <a:bodyPr anchor="b"/>
          <a:lstStyle>
            <a:lvl1pPr marL="0" algn="r">
              <a:lnSpc>
                <a:spcPct val="100000"/>
              </a:lnSpc>
              <a:spcBef>
                <a:spcPts val="0"/>
              </a:spcBef>
              <a:buFontTx/>
              <a:buNone/>
              <a:defRPr sz="3000" u="sng">
                <a:solidFill>
                  <a:schemeClr val="accent4"/>
                </a:solidFill>
              </a:defRPr>
            </a:lvl1pPr>
            <a:lvl2pPr marL="0">
              <a:lnSpc>
                <a:spcPct val="100000"/>
              </a:lnSpc>
              <a:spcBef>
                <a:spcPts val="0"/>
              </a:spcBef>
              <a:buFontTx/>
              <a:buNone/>
              <a:defRPr>
                <a:solidFill>
                  <a:schemeClr val="accent2"/>
                </a:solidFill>
              </a:defRPr>
            </a:lvl2pPr>
            <a:lvl3pPr marL="0" indent="0">
              <a:lnSpc>
                <a:spcPct val="100000"/>
              </a:lnSpc>
              <a:spcBef>
                <a:spcPts val="0"/>
              </a:spcBef>
              <a:buFontTx/>
              <a:buNone/>
              <a:defRPr>
                <a:solidFill>
                  <a:schemeClr val="accent2"/>
                </a:solidFill>
              </a:defRPr>
            </a:lvl3pPr>
            <a:lvl4pPr marL="0" indent="0">
              <a:lnSpc>
                <a:spcPct val="100000"/>
              </a:lnSpc>
              <a:spcBef>
                <a:spcPts val="0"/>
              </a:spcBef>
              <a:buFontTx/>
              <a:buNone/>
              <a:defRPr>
                <a:solidFill>
                  <a:schemeClr val="accent2"/>
                </a:solidFill>
              </a:defRPr>
            </a:lvl4pPr>
            <a:lvl5pPr marL="0" indent="0">
              <a:lnSpc>
                <a:spcPct val="100000"/>
              </a:lnSpc>
              <a:spcBef>
                <a:spcPts val="0"/>
              </a:spcBef>
              <a:buFontTx/>
              <a:buNone/>
              <a:defRPr>
                <a:solidFill>
                  <a:schemeClr val="accent2"/>
                </a:solidFill>
              </a:defRPr>
            </a:lvl5pPr>
          </a:lstStyle>
          <a:p>
            <a:pPr lvl="0"/>
            <a:r>
              <a:rPr lang="fr-FR" dirty="0" smtClean="0"/>
              <a:t>Partie #</a:t>
            </a:r>
            <a:endParaRPr lang="fr-FR"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Tree>
    <p:extLst>
      <p:ext uri="{BB962C8B-B14F-4D97-AF65-F5344CB8AC3E}">
        <p14:creationId xmlns:p14="http://schemas.microsoft.com/office/powerpoint/2010/main" val="423420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539552" y="1412776"/>
            <a:ext cx="7560840" cy="4824535"/>
          </a:xfrm>
        </p:spPr>
        <p:txBody>
          <a:bodyPr/>
          <a:lstStyle>
            <a:lvl2pPr>
              <a:defRPr>
                <a:solidFill>
                  <a:srgbClr val="373739"/>
                </a:solidFill>
              </a:defRPr>
            </a:lvl2pPr>
            <a:lvl3pPr>
              <a:defRPr>
                <a:solidFill>
                  <a:srgbClr val="373739"/>
                </a:solidFill>
              </a:defRPr>
            </a:lvl3pPr>
            <a:lvl5pPr>
              <a:defRPr>
                <a:solidFill>
                  <a:srgbClr val="373739"/>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7076398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smtClean="0"/>
              <a:t>Modifiez le style du titre</a:t>
            </a:r>
            <a:endParaRPr lang="fr-FR" dirty="0"/>
          </a:p>
        </p:txBody>
      </p:sp>
      <p:sp>
        <p:nvSpPr>
          <p:cNvPr id="8" name="Espace réservé du texte 7"/>
          <p:cNvSpPr>
            <a:spLocks noGrp="1"/>
          </p:cNvSpPr>
          <p:nvPr>
            <p:ph type="body" sz="quarter" idx="12"/>
          </p:nvPr>
        </p:nvSpPr>
        <p:spPr>
          <a:xfrm>
            <a:off x="539552" y="1340768"/>
            <a:ext cx="6912768" cy="4824512"/>
          </a:xfrm>
        </p:spPr>
        <p:txBody>
          <a:bodyPr/>
          <a:lstStyle>
            <a:lvl1pPr>
              <a:defRPr b="1" u="none"/>
            </a:lvl1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165991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pic>
        <p:nvPicPr>
          <p:cNvPr id="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27578" y="2276872"/>
            <a:ext cx="7550150" cy="38131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6229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uvertur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37584" y="404664"/>
            <a:ext cx="3973807" cy="595612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344" y="404664"/>
            <a:ext cx="1080118" cy="609567"/>
          </a:xfrm>
          <a:prstGeom prst="rect">
            <a:avLst/>
          </a:prstGeom>
        </p:spPr>
      </p:pic>
      <p:sp>
        <p:nvSpPr>
          <p:cNvPr id="15" name="Rectangle 14"/>
          <p:cNvSpPr/>
          <p:nvPr userDrawn="1"/>
        </p:nvSpPr>
        <p:spPr>
          <a:xfrm>
            <a:off x="9242871" y="6047016"/>
            <a:ext cx="184731" cy="369332"/>
          </a:xfrm>
          <a:prstGeom prst="rect">
            <a:avLst/>
          </a:prstGeom>
        </p:spPr>
        <p:txBody>
          <a:bodyPr wrap="none">
            <a:spAutoFit/>
          </a:bodyPr>
          <a:lstStyle/>
          <a:p>
            <a:endParaRPr lang="fr-FR" dirty="0"/>
          </a:p>
        </p:txBody>
      </p:sp>
      <p:sp>
        <p:nvSpPr>
          <p:cNvPr id="16" name="Rectangle 15"/>
          <p:cNvSpPr/>
          <p:nvPr userDrawn="1"/>
        </p:nvSpPr>
        <p:spPr>
          <a:xfrm>
            <a:off x="8922196" y="5991454"/>
            <a:ext cx="184731" cy="369332"/>
          </a:xfrm>
          <a:prstGeom prst="rect">
            <a:avLst/>
          </a:prstGeom>
        </p:spPr>
        <p:txBody>
          <a:bodyPr wrap="none">
            <a:spAutoFit/>
          </a:bodyPr>
          <a:lstStyle/>
          <a:p>
            <a:endParaRPr lang="fr-FR" dirty="0"/>
          </a:p>
        </p:txBody>
      </p:sp>
      <p:sp>
        <p:nvSpPr>
          <p:cNvPr id="42" name="ZoneTexte 41"/>
          <p:cNvSpPr txBox="1"/>
          <p:nvPr userDrawn="1"/>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spTree>
    <p:extLst>
      <p:ext uri="{BB962C8B-B14F-4D97-AF65-F5344CB8AC3E}">
        <p14:creationId xmlns:p14="http://schemas.microsoft.com/office/powerpoint/2010/main" val="37871238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graphicFrame>
        <p:nvGraphicFramePr>
          <p:cNvPr id="4" name="Graphique 3"/>
          <p:cNvGraphicFramePr/>
          <p:nvPr userDrawn="1">
            <p:extLst>
              <p:ext uri="{D42A27DB-BD31-4B8C-83A1-F6EECF244321}">
                <p14:modId xmlns:p14="http://schemas.microsoft.com/office/powerpoint/2010/main" val="1096079390"/>
              </p:ext>
            </p:extLst>
          </p:nvPr>
        </p:nvGraphicFramePr>
        <p:xfrm>
          <a:off x="1547664" y="1844824"/>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04067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58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chemeClr val="tx1"/>
                </a:solidFill>
              </a:rPr>
              <a:pPr algn="r"/>
              <a:t>‹N°›</a:t>
            </a:fld>
            <a:endParaRPr lang="fr-FR" sz="750" b="1" dirty="0">
              <a:solidFill>
                <a:schemeClr val="tx1"/>
              </a:solidFill>
            </a:endParaRPr>
          </a:p>
        </p:txBody>
      </p:sp>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289811150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89235"/>
            <a:ext cx="8892480" cy="9355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Espace réservé du titre 1"/>
          <p:cNvSpPr>
            <a:spLocks noGrp="1"/>
          </p:cNvSpPr>
          <p:nvPr>
            <p:ph type="title"/>
          </p:nvPr>
        </p:nvSpPr>
        <p:spPr>
          <a:xfrm>
            <a:off x="539750" y="188640"/>
            <a:ext cx="6840562" cy="936104"/>
          </a:xfrm>
          <a:prstGeom prst="rect">
            <a:avLst/>
          </a:prstGeom>
        </p:spPr>
        <p:txBody>
          <a:bodyPr vert="horz" lIns="36000" tIns="0" rIns="36000" bIns="0" rtlCol="0" anchor="ctr">
            <a:noAutofit/>
          </a:bodyPr>
          <a:lstStyle/>
          <a:p>
            <a:r>
              <a:rPr lang="fr-FR" dirty="0" smtClean="0"/>
              <a:t>Titre de la </a:t>
            </a:r>
            <a:r>
              <a:rPr lang="fr-FR" dirty="0" err="1" smtClean="0"/>
              <a:t>Slide</a:t>
            </a:r>
            <a:endParaRPr lang="fr-FR" dirty="0"/>
          </a:p>
        </p:txBody>
      </p:sp>
      <p:sp>
        <p:nvSpPr>
          <p:cNvPr id="3" name="Espace réservé du texte 2"/>
          <p:cNvSpPr>
            <a:spLocks noGrp="1"/>
          </p:cNvSpPr>
          <p:nvPr>
            <p:ph type="body" idx="1"/>
          </p:nvPr>
        </p:nvSpPr>
        <p:spPr>
          <a:xfrm>
            <a:off x="539552" y="1340768"/>
            <a:ext cx="7416825" cy="4896543"/>
          </a:xfrm>
          <a:prstGeom prst="rect">
            <a:avLst/>
          </a:prstGeom>
        </p:spPr>
        <p:txBody>
          <a:bodyPr vert="horz" lIns="36000" tIns="0" rIns="36000" bIns="0" rtlCol="0">
            <a:no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ZoneTexte 9"/>
          <p:cNvSpPr txBox="1"/>
          <p:nvPr/>
        </p:nvSpPr>
        <p:spPr>
          <a:xfrm>
            <a:off x="8360223" y="6448546"/>
            <a:ext cx="244225" cy="115416"/>
          </a:xfrm>
          <a:prstGeom prst="rect">
            <a:avLst/>
          </a:prstGeom>
          <a:noFill/>
        </p:spPr>
        <p:txBody>
          <a:bodyPr wrap="none" lIns="36000" tIns="0" rIns="36000" bIns="0" rtlCol="0">
            <a:spAutoFit/>
          </a:bodyPr>
          <a:lstStyle/>
          <a:p>
            <a:pPr algn="r"/>
            <a:fld id="{19A54D9F-65F7-4BCB-82BD-1E3BBE6FBFA8}" type="slidenum">
              <a:rPr lang="fr-FR" sz="750" b="1" smtClean="0">
                <a:solidFill>
                  <a:srgbClr val="4D4D4F"/>
                </a:solidFill>
              </a:rPr>
              <a:pPr algn="r"/>
              <a:t>‹N°›</a:t>
            </a:fld>
            <a:endParaRPr lang="fr-FR" sz="750" b="1" dirty="0">
              <a:solidFill>
                <a:srgbClr val="4D4D4F"/>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804" y="404728"/>
            <a:ext cx="1020652" cy="576000"/>
          </a:xfrm>
          <a:prstGeom prst="rect">
            <a:avLst/>
          </a:prstGeom>
        </p:spPr>
      </p:pic>
    </p:spTree>
    <p:extLst>
      <p:ext uri="{BB962C8B-B14F-4D97-AF65-F5344CB8AC3E}">
        <p14:creationId xmlns:p14="http://schemas.microsoft.com/office/powerpoint/2010/main" val="529594956"/>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marL="0" indent="0" algn="l" defTabSz="914400" rtl="0" eaLnBrk="1" latinLnBrk="0" hangingPunct="1">
        <a:spcBef>
          <a:spcPct val="0"/>
        </a:spcBef>
        <a:buNone/>
        <a:defRPr sz="20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chemeClr val="tx1"/>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chemeClr val="tx1"/>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s://www.santepubliquefrance.fr/docs/les-comportements-de-sante-des-55-85-ans.-analyses-du-barometre-sante-201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s://www.santepubliquefrance.fr/content/download/119642/file/152093_1711.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s://bmchealthservres.biomedcentral.com/articles/10.1186/s12913-019-3895-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hyperlink" Target="https://www.santepubliquefrance.fr/content/download/119615/file/152048_sh-depressio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s://www.santepubliquefrance.fr/content/download/609294/4213055?version=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hyperlink" Target="https://www.santepubliquefrance.fr/docs/une-sante-degradee-pour-les-personnes-sans-emploi" TargetMode="Externa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hyperlink" Target="https://www.santepubliquefrance.fr/docs/les-comportements-de-sante-des-jeunes-analyses-du-barometre-sante-201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02756" y="2708920"/>
            <a:ext cx="7272609" cy="1418223"/>
          </a:xfrm>
        </p:spPr>
        <p:txBody>
          <a:bodyPr/>
          <a:lstStyle/>
          <a:p>
            <a:r>
              <a:rPr lang="fr-FR" sz="2400" u="none" cap="none" dirty="0" smtClean="0"/>
              <a:t>Les données sur les inégalités d’accès aux soins dans le baromètre de Santé publique </a:t>
            </a:r>
            <a:r>
              <a:rPr lang="fr-FR" sz="2400" u="none" cap="none" dirty="0"/>
              <a:t>F</a:t>
            </a:r>
            <a:r>
              <a:rPr lang="fr-FR" sz="2400" u="none" cap="none" dirty="0" smtClean="0"/>
              <a:t>rance</a:t>
            </a:r>
            <a:endParaRPr lang="fr-FR" sz="2400" u="none" cap="none" dirty="0"/>
          </a:p>
        </p:txBody>
      </p:sp>
      <p:sp>
        <p:nvSpPr>
          <p:cNvPr id="3" name="Sous-titre 2"/>
          <p:cNvSpPr>
            <a:spLocks noGrp="1"/>
          </p:cNvSpPr>
          <p:nvPr>
            <p:ph type="subTitle" idx="1"/>
          </p:nvPr>
        </p:nvSpPr>
        <p:spPr>
          <a:xfrm>
            <a:off x="1302756" y="5157192"/>
            <a:ext cx="7247336" cy="785954"/>
          </a:xfrm>
        </p:spPr>
        <p:txBody>
          <a:bodyPr/>
          <a:lstStyle/>
          <a:p>
            <a:pPr algn="r"/>
            <a:r>
              <a:rPr lang="fr-FR" sz="1600" dirty="0" smtClean="0"/>
              <a:t>Yann Le </a:t>
            </a:r>
            <a:r>
              <a:rPr lang="fr-FR" sz="1600" dirty="0" err="1" smtClean="0"/>
              <a:t>Strat</a:t>
            </a:r>
            <a:endParaRPr lang="fr-FR" sz="1600" i="1" dirty="0"/>
          </a:p>
          <a:p>
            <a:pPr>
              <a:spcBef>
                <a:spcPts val="0"/>
              </a:spcBef>
            </a:pPr>
            <a:r>
              <a:rPr lang="fr-FR" sz="1600" i="1" dirty="0" smtClean="0"/>
              <a:t>Direction </a:t>
            </a:r>
            <a:r>
              <a:rPr lang="fr-FR" sz="1600" i="1" dirty="0"/>
              <a:t>Appui, Traitement et Analyses de </a:t>
            </a:r>
            <a:r>
              <a:rPr lang="fr-FR" sz="1600" i="1" dirty="0" smtClean="0"/>
              <a:t>données (DATA)</a:t>
            </a:r>
            <a:endParaRPr lang="fr-FR" sz="1600" i="1" dirty="0" smtClean="0"/>
          </a:p>
          <a:p>
            <a:pPr>
              <a:spcBef>
                <a:spcPts val="0"/>
              </a:spcBef>
            </a:pPr>
            <a:r>
              <a:rPr lang="fr-FR" sz="1600" i="1" dirty="0" smtClean="0"/>
              <a:t>Santé publique France</a:t>
            </a:r>
            <a:r>
              <a:rPr lang="fr-FR" sz="1600" i="1" dirty="0"/>
              <a:t/>
            </a:r>
            <a:br>
              <a:rPr lang="fr-FR" sz="1600" i="1" dirty="0"/>
            </a:br>
            <a:endParaRPr lang="fr-FR" sz="1600" i="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8640"/>
            <a:ext cx="2232248" cy="1603188"/>
          </a:xfrm>
          <a:prstGeom prst="rect">
            <a:avLst/>
          </a:prstGeom>
        </p:spPr>
      </p:pic>
    </p:spTree>
    <p:extLst>
      <p:ext uri="{BB962C8B-B14F-4D97-AF65-F5344CB8AC3E}">
        <p14:creationId xmlns:p14="http://schemas.microsoft.com/office/powerpoint/2010/main" val="288555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2010 - </a:t>
            </a:r>
            <a:r>
              <a:rPr lang="fr-FR" dirty="0"/>
              <a:t>Analyse spécifique parmi les </a:t>
            </a:r>
            <a:r>
              <a:rPr lang="fr-FR" dirty="0" smtClean="0">
                <a:solidFill>
                  <a:srgbClr val="FF0000"/>
                </a:solidFill>
              </a:rPr>
              <a:t>55-85 </a:t>
            </a:r>
            <a:r>
              <a:rPr lang="fr-FR" dirty="0">
                <a:solidFill>
                  <a:srgbClr val="FF0000"/>
                </a:solidFill>
              </a:rPr>
              <a:t>ans</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539552" y="1412776"/>
            <a:ext cx="3324225" cy="5038725"/>
          </a:xfrm>
          <a:prstGeom prst="rect">
            <a:avLst/>
          </a:prstGeom>
          <a:ln>
            <a:solidFill>
              <a:srgbClr val="7030A0"/>
            </a:solidFill>
          </a:ln>
        </p:spPr>
      </p:pic>
      <p:sp>
        <p:nvSpPr>
          <p:cNvPr id="5" name="Rectangle 4"/>
          <p:cNvSpPr/>
          <p:nvPr/>
        </p:nvSpPr>
        <p:spPr>
          <a:xfrm>
            <a:off x="4139952" y="1412776"/>
            <a:ext cx="4680520" cy="1631216"/>
          </a:xfrm>
          <a:prstGeom prst="rect">
            <a:avLst/>
          </a:prstGeom>
        </p:spPr>
        <p:txBody>
          <a:bodyPr wrap="square">
            <a:spAutoFit/>
          </a:bodyPr>
          <a:lstStyle/>
          <a:p>
            <a:r>
              <a:rPr lang="en-GB" sz="2000" dirty="0" err="1"/>
              <a:t>Facteurs</a:t>
            </a:r>
            <a:r>
              <a:rPr lang="en-GB" sz="2000" dirty="0"/>
              <a:t> </a:t>
            </a:r>
            <a:r>
              <a:rPr lang="en-GB" sz="2000" dirty="0" err="1"/>
              <a:t>sociodémographiques</a:t>
            </a:r>
            <a:r>
              <a:rPr lang="en-GB" sz="2000" dirty="0"/>
              <a:t> et de santé </a:t>
            </a:r>
            <a:r>
              <a:rPr lang="en-GB" sz="2000" dirty="0" err="1"/>
              <a:t>associés</a:t>
            </a:r>
            <a:r>
              <a:rPr lang="en-GB" sz="2000" dirty="0"/>
              <a:t> au fait </a:t>
            </a:r>
            <a:r>
              <a:rPr lang="en-GB" sz="2000" dirty="0" err="1"/>
              <a:t>d’avoir</a:t>
            </a:r>
            <a:r>
              <a:rPr lang="en-GB" sz="2000" dirty="0"/>
              <a:t> </a:t>
            </a:r>
            <a:r>
              <a:rPr lang="en-GB" sz="2000" dirty="0" err="1"/>
              <a:t>consulté</a:t>
            </a:r>
            <a:r>
              <a:rPr lang="en-GB" sz="2000" dirty="0"/>
              <a:t> au </a:t>
            </a:r>
            <a:r>
              <a:rPr lang="en-GB" sz="2000" dirty="0" err="1"/>
              <a:t>moins</a:t>
            </a:r>
            <a:r>
              <a:rPr lang="en-GB" sz="2000" dirty="0"/>
              <a:t> </a:t>
            </a:r>
            <a:r>
              <a:rPr lang="en-GB" sz="2000" dirty="0" err="1"/>
              <a:t>une</a:t>
            </a:r>
            <a:r>
              <a:rPr lang="en-GB" sz="2000" dirty="0"/>
              <a:t> </a:t>
            </a:r>
            <a:r>
              <a:rPr lang="en-GB" sz="2000" dirty="0" err="1" smtClean="0"/>
              <a:t>fois</a:t>
            </a:r>
            <a:r>
              <a:rPr lang="en-GB" sz="2000" dirty="0" smtClean="0"/>
              <a:t> divers </a:t>
            </a:r>
            <a:r>
              <a:rPr lang="en-GB" sz="2000" dirty="0" err="1" smtClean="0"/>
              <a:t>professionnels</a:t>
            </a:r>
            <a:r>
              <a:rPr lang="en-GB" sz="2000" dirty="0" smtClean="0"/>
              <a:t> </a:t>
            </a:r>
            <a:r>
              <a:rPr lang="en-GB" sz="2000" dirty="0"/>
              <a:t>de santé au </a:t>
            </a:r>
            <a:r>
              <a:rPr lang="en-GB" sz="2000" dirty="0" err="1"/>
              <a:t>cours</a:t>
            </a:r>
            <a:r>
              <a:rPr lang="en-GB" sz="2000" dirty="0"/>
              <a:t> des </a:t>
            </a:r>
            <a:r>
              <a:rPr lang="en-GB" sz="2000" dirty="0" err="1"/>
              <a:t>douze</a:t>
            </a:r>
            <a:r>
              <a:rPr lang="en-GB" sz="2000" dirty="0"/>
              <a:t> </a:t>
            </a:r>
            <a:r>
              <a:rPr lang="en-GB" sz="2000" dirty="0" err="1"/>
              <a:t>derniers</a:t>
            </a:r>
            <a:r>
              <a:rPr lang="en-GB" sz="2000" dirty="0"/>
              <a:t> </a:t>
            </a:r>
            <a:r>
              <a:rPr lang="en-GB" sz="2000" dirty="0" err="1"/>
              <a:t>mois</a:t>
            </a:r>
            <a:r>
              <a:rPr lang="en-GB" sz="2000" dirty="0"/>
              <a:t> chez les 55-85 </a:t>
            </a:r>
            <a:r>
              <a:rPr lang="en-GB" sz="2000" dirty="0" err="1"/>
              <a:t>ans</a:t>
            </a:r>
            <a:r>
              <a:rPr lang="en-GB" sz="2000" dirty="0"/>
              <a:t> </a:t>
            </a:r>
            <a:r>
              <a:rPr lang="en-GB" sz="2000" dirty="0" err="1"/>
              <a:t>en</a:t>
            </a:r>
            <a:r>
              <a:rPr lang="en-GB" sz="2000" dirty="0"/>
              <a:t> 2010</a:t>
            </a:r>
          </a:p>
        </p:txBody>
      </p:sp>
      <p:sp>
        <p:nvSpPr>
          <p:cNvPr id="6" name="Rectangle 5"/>
          <p:cNvSpPr/>
          <p:nvPr/>
        </p:nvSpPr>
        <p:spPr>
          <a:xfrm>
            <a:off x="251520" y="6500634"/>
            <a:ext cx="8568952" cy="276999"/>
          </a:xfrm>
          <a:prstGeom prst="rect">
            <a:avLst/>
          </a:prstGeom>
        </p:spPr>
        <p:txBody>
          <a:bodyPr wrap="square">
            <a:spAutoFit/>
          </a:bodyPr>
          <a:lstStyle/>
          <a:p>
            <a:r>
              <a:rPr lang="en-GB" sz="1200" dirty="0">
                <a:hlinkClick r:id="rId4"/>
              </a:rPr>
              <a:t>https://www.santepubliquefrance.fr/docs/les-comportements-de-sante-des-55-85-ans.-</a:t>
            </a:r>
            <a:r>
              <a:rPr lang="en-GB" sz="1200" dirty="0" smtClean="0">
                <a:hlinkClick r:id="rId4"/>
              </a:rPr>
              <a:t>analyses-du-barometre-sante-2010</a:t>
            </a:r>
            <a:r>
              <a:rPr lang="en-GB" sz="1200" dirty="0" smtClean="0"/>
              <a:t> </a:t>
            </a:r>
            <a:endParaRPr lang="en-GB" sz="1200" dirty="0"/>
          </a:p>
        </p:txBody>
      </p:sp>
    </p:spTree>
    <p:extLst>
      <p:ext uri="{BB962C8B-B14F-4D97-AF65-F5344CB8AC3E}">
        <p14:creationId xmlns:p14="http://schemas.microsoft.com/office/powerpoint/2010/main" val="3550404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2010 - </a:t>
            </a:r>
            <a:r>
              <a:rPr lang="fr-FR" dirty="0"/>
              <a:t>Analyse spécifique parmi les </a:t>
            </a:r>
            <a:r>
              <a:rPr lang="fr-FR" dirty="0" smtClean="0">
                <a:solidFill>
                  <a:srgbClr val="FF0000"/>
                </a:solidFill>
              </a:rPr>
              <a:t>55-85 </a:t>
            </a:r>
            <a:r>
              <a:rPr lang="fr-FR" dirty="0">
                <a:solidFill>
                  <a:srgbClr val="FF0000"/>
                </a:solidFill>
              </a:rPr>
              <a:t>ans</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8" name="Rectangle 7"/>
          <p:cNvSpPr/>
          <p:nvPr/>
        </p:nvSpPr>
        <p:spPr>
          <a:xfrm>
            <a:off x="395536" y="1389541"/>
            <a:ext cx="8496944" cy="4847481"/>
          </a:xfrm>
          <a:prstGeom prst="rect">
            <a:avLst/>
          </a:prstGeom>
        </p:spPr>
        <p:txBody>
          <a:bodyPr wrap="square">
            <a:spAutoFit/>
          </a:bodyPr>
          <a:lstStyle/>
          <a:p>
            <a:pPr>
              <a:spcAft>
                <a:spcPts val="0"/>
              </a:spcAft>
            </a:pPr>
            <a:r>
              <a:rPr lang="fr-FR" sz="2000" dirty="0">
                <a:solidFill>
                  <a:srgbClr val="000000"/>
                </a:solidFill>
                <a:ea typeface="Calibri" panose="020F0502020204030204" pitchFamily="34" charset="0"/>
              </a:rPr>
              <a:t>Après ajustement, il apparaît que certains facteurs sociodémographiques influent sur les consultations de professionnels de </a:t>
            </a:r>
            <a:r>
              <a:rPr lang="fr-FR" sz="2000" dirty="0" smtClean="0">
                <a:solidFill>
                  <a:srgbClr val="000000"/>
                </a:solidFill>
                <a:ea typeface="Calibri" panose="020F0502020204030204" pitchFamily="34" charset="0"/>
              </a:rPr>
              <a:t>santé. </a:t>
            </a:r>
            <a:endParaRPr lang="fr-FR" sz="2000" dirty="0" smtClean="0">
              <a:solidFill>
                <a:srgbClr val="000000"/>
              </a:solidFill>
              <a:ea typeface="Calibri" panose="020F0502020204030204" pitchFamily="34" charset="0"/>
            </a:endParaRPr>
          </a:p>
          <a:p>
            <a:pPr>
              <a:spcAft>
                <a:spcPts val="0"/>
              </a:spcAft>
            </a:pPr>
            <a:endParaRPr lang="fr-FR" sz="2000" dirty="0" smtClean="0">
              <a:solidFill>
                <a:srgbClr val="000000"/>
              </a:solidFill>
              <a:ea typeface="Calibri" panose="020F0502020204030204" pitchFamily="34" charset="0"/>
            </a:endParaRPr>
          </a:p>
          <a:p>
            <a:pPr>
              <a:spcAft>
                <a:spcPts val="0"/>
              </a:spcAft>
            </a:pPr>
            <a:r>
              <a:rPr lang="fr-FR" sz="2000" dirty="0" smtClean="0">
                <a:solidFill>
                  <a:srgbClr val="000000"/>
                </a:solidFill>
                <a:ea typeface="Calibri" panose="020F0502020204030204" pitchFamily="34" charset="0"/>
              </a:rPr>
              <a:t>De </a:t>
            </a:r>
            <a:r>
              <a:rPr lang="fr-FR" sz="2000" dirty="0">
                <a:solidFill>
                  <a:srgbClr val="000000"/>
                </a:solidFill>
                <a:ea typeface="Calibri" panose="020F0502020204030204" pitchFamily="34" charset="0"/>
              </a:rPr>
              <a:t>façon générale, les ouvriers</a:t>
            </a:r>
            <a:r>
              <a:rPr lang="fr-FR" sz="2000" b="1" dirty="0">
                <a:solidFill>
                  <a:srgbClr val="000000"/>
                </a:solidFill>
                <a:ea typeface="Calibri" panose="020F0502020204030204" pitchFamily="34" charset="0"/>
              </a:rPr>
              <a:t> </a:t>
            </a:r>
            <a:r>
              <a:rPr lang="fr-FR" sz="2000" dirty="0">
                <a:solidFill>
                  <a:srgbClr val="000000"/>
                </a:solidFill>
                <a:ea typeface="Calibri" panose="020F0502020204030204" pitchFamily="34" charset="0"/>
              </a:rPr>
              <a:t>de 55-85 ans sont ceux qui font le moins appel aux différents praticiens. En référence</a:t>
            </a:r>
            <a:r>
              <a:rPr lang="fr-FR" sz="2000" b="1" dirty="0">
                <a:solidFill>
                  <a:srgbClr val="000000"/>
                </a:solidFill>
                <a:ea typeface="Calibri" panose="020F0502020204030204" pitchFamily="34" charset="0"/>
              </a:rPr>
              <a:t> </a:t>
            </a:r>
            <a:r>
              <a:rPr lang="fr-FR" sz="2000" dirty="0">
                <a:solidFill>
                  <a:srgbClr val="000000"/>
                </a:solidFill>
                <a:ea typeface="Calibri" panose="020F0502020204030204" pitchFamily="34" charset="0"/>
              </a:rPr>
              <a:t>à cette catégorie socioprofessionnelle, on observe que : </a:t>
            </a:r>
            <a:endParaRPr lang="en-GB" sz="2000" dirty="0">
              <a:ea typeface="Calibri" panose="020F0502020204030204" pitchFamily="34" charset="0"/>
            </a:endParaRPr>
          </a:p>
          <a:p>
            <a:pPr marL="342900" indent="-342900">
              <a:lnSpc>
                <a:spcPct val="105000"/>
              </a:lnSpc>
              <a:buFont typeface="Calibri" panose="020F0502020204030204" pitchFamily="34" charset="0"/>
              <a:buChar char="-"/>
            </a:pPr>
            <a:r>
              <a:rPr lang="fr-FR" dirty="0">
                <a:solidFill>
                  <a:srgbClr val="000000"/>
                </a:solidFill>
                <a:ea typeface="Calibri" panose="020F0502020204030204" pitchFamily="34" charset="0"/>
              </a:rPr>
              <a:t>le recours à un dentiste au moins une fois dans l’année est significativement plus fréquent parmi les cadres et professions intellectuelles supérieures (OR=2,1 </a:t>
            </a:r>
            <a:r>
              <a:rPr lang="fr-FR" dirty="0" smtClean="0">
                <a:solidFill>
                  <a:srgbClr val="000000"/>
                </a:solidFill>
                <a:ea typeface="Calibri" panose="020F0502020204030204" pitchFamily="34" charset="0"/>
              </a:rPr>
              <a:t>; p&lt;0,001</a:t>
            </a:r>
            <a:r>
              <a:rPr lang="fr-FR" dirty="0">
                <a:solidFill>
                  <a:srgbClr val="000000"/>
                </a:solidFill>
                <a:ea typeface="Calibri" panose="020F0502020204030204" pitchFamily="34" charset="0"/>
              </a:rPr>
              <a:t>), les artisans, </a:t>
            </a:r>
            <a:r>
              <a:rPr lang="fr-FR" dirty="0" smtClean="0">
                <a:solidFill>
                  <a:srgbClr val="000000"/>
                </a:solidFill>
                <a:ea typeface="Calibri" panose="020F0502020204030204" pitchFamily="34" charset="0"/>
              </a:rPr>
              <a:t>commerçants </a:t>
            </a:r>
            <a:r>
              <a:rPr lang="fr-FR" dirty="0">
                <a:solidFill>
                  <a:srgbClr val="000000"/>
                </a:solidFill>
                <a:ea typeface="Calibri" panose="020F0502020204030204" pitchFamily="34" charset="0"/>
              </a:rPr>
              <a:t>ou chefs d’entreprise (OR=1,9 ; p&lt;0,001), les professions intermédiaires (OR=1,7 ; p&lt;0,001) et les employés (OR=1,5 ; p&lt;0,01</a:t>
            </a:r>
            <a:r>
              <a:rPr lang="fr-FR" dirty="0" smtClean="0">
                <a:solidFill>
                  <a:srgbClr val="000000"/>
                </a:solidFill>
                <a:ea typeface="Calibri" panose="020F0502020204030204" pitchFamily="34" charset="0"/>
              </a:rPr>
              <a:t>) </a:t>
            </a:r>
            <a:endParaRPr lang="en-GB" dirty="0">
              <a:ea typeface="Calibri" panose="020F0502020204030204" pitchFamily="34" charset="0"/>
            </a:endParaRPr>
          </a:p>
          <a:p>
            <a:pPr marL="342900" indent="-342900">
              <a:lnSpc>
                <a:spcPct val="105000"/>
              </a:lnSpc>
              <a:buFont typeface="Calibri" panose="020F0502020204030204" pitchFamily="34" charset="0"/>
              <a:buChar char="-"/>
            </a:pPr>
            <a:r>
              <a:rPr lang="fr-FR" dirty="0">
                <a:solidFill>
                  <a:srgbClr val="000000"/>
                </a:solidFill>
                <a:ea typeface="Calibri" panose="020F0502020204030204" pitchFamily="34" charset="0"/>
              </a:rPr>
              <a:t>les femmes de professions intellectuelles supérieures ou intermédiaires et les femmes artisans ou chefs d’entreprise consultent plus fréquemment un gynécologue (OR=1,8 ; p&lt;0,05</a:t>
            </a:r>
            <a:r>
              <a:rPr lang="fr-FR" dirty="0" smtClean="0">
                <a:solidFill>
                  <a:srgbClr val="000000"/>
                </a:solidFill>
                <a:ea typeface="Calibri" panose="020F0502020204030204" pitchFamily="34" charset="0"/>
              </a:rPr>
              <a:t>)</a:t>
            </a:r>
            <a:endParaRPr lang="en-GB" dirty="0">
              <a:ea typeface="Calibri" panose="020F0502020204030204" pitchFamily="34" charset="0"/>
            </a:endParaRPr>
          </a:p>
          <a:p>
            <a:pPr marL="342900" indent="-342900">
              <a:lnSpc>
                <a:spcPct val="105000"/>
              </a:lnSpc>
              <a:buFont typeface="Calibri" panose="020F0502020204030204" pitchFamily="34" charset="0"/>
              <a:buChar char="-"/>
            </a:pPr>
            <a:r>
              <a:rPr lang="fr-FR" dirty="0">
                <a:solidFill>
                  <a:srgbClr val="000000"/>
                </a:solidFill>
                <a:ea typeface="Calibri" panose="020F0502020204030204" pitchFamily="34" charset="0"/>
              </a:rPr>
              <a:t>les professions intermédiaires sont celles qui consultent le plus fréquemment les professionnels des médecines douces (OR=1,7 ; p&lt;0,05).</a:t>
            </a:r>
            <a:endParaRPr lang="en-GB" dirty="0">
              <a:ea typeface="Calibri" panose="020F0502020204030204" pitchFamily="34" charset="0"/>
            </a:endParaRPr>
          </a:p>
        </p:txBody>
      </p:sp>
    </p:spTree>
    <p:extLst>
      <p:ext uri="{BB962C8B-B14F-4D97-AF65-F5344CB8AC3E}">
        <p14:creationId xmlns:p14="http://schemas.microsoft.com/office/powerpoint/2010/main" val="378386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2010 - </a:t>
            </a:r>
            <a:r>
              <a:rPr lang="fr-FR" dirty="0"/>
              <a:t>Analyse spécifique parmi les </a:t>
            </a:r>
            <a:r>
              <a:rPr lang="fr-FR" dirty="0" smtClean="0">
                <a:solidFill>
                  <a:srgbClr val="FF0000"/>
                </a:solidFill>
              </a:rPr>
              <a:t>55-85 </a:t>
            </a:r>
            <a:r>
              <a:rPr lang="fr-FR" dirty="0">
                <a:solidFill>
                  <a:srgbClr val="FF0000"/>
                </a:solidFill>
              </a:rPr>
              <a:t>ans</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grpSp>
        <p:nvGrpSpPr>
          <p:cNvPr id="3" name="Groupe 2"/>
          <p:cNvGrpSpPr/>
          <p:nvPr/>
        </p:nvGrpSpPr>
        <p:grpSpPr>
          <a:xfrm>
            <a:off x="323528" y="1412776"/>
            <a:ext cx="8169606" cy="5008489"/>
            <a:chOff x="323528" y="1412776"/>
            <a:chExt cx="8169606" cy="5008489"/>
          </a:xfrm>
        </p:grpSpPr>
        <p:pic>
          <p:nvPicPr>
            <p:cNvPr id="6" name="Image 5"/>
            <p:cNvPicPr>
              <a:picLocks noChangeAspect="1"/>
            </p:cNvPicPr>
            <p:nvPr/>
          </p:nvPicPr>
          <p:blipFill>
            <a:blip r:embed="rId3"/>
            <a:stretch>
              <a:fillRect/>
            </a:stretch>
          </p:blipFill>
          <p:spPr>
            <a:xfrm>
              <a:off x="323528" y="1412776"/>
              <a:ext cx="5210175" cy="5000625"/>
            </a:xfrm>
            <a:prstGeom prst="rect">
              <a:avLst/>
            </a:prstGeom>
          </p:spPr>
        </p:pic>
        <p:pic>
          <p:nvPicPr>
            <p:cNvPr id="7" name="Image 6"/>
            <p:cNvPicPr>
              <a:picLocks noChangeAspect="1"/>
            </p:cNvPicPr>
            <p:nvPr/>
          </p:nvPicPr>
          <p:blipFill>
            <a:blip r:embed="rId4"/>
            <a:stretch>
              <a:fillRect/>
            </a:stretch>
          </p:blipFill>
          <p:spPr>
            <a:xfrm>
              <a:off x="5492759" y="1449215"/>
              <a:ext cx="3000375" cy="4972050"/>
            </a:xfrm>
            <a:prstGeom prst="rect">
              <a:avLst/>
            </a:prstGeom>
          </p:spPr>
        </p:pic>
      </p:grpSp>
    </p:spTree>
    <p:extLst>
      <p:ext uri="{BB962C8B-B14F-4D97-AF65-F5344CB8AC3E}">
        <p14:creationId xmlns:p14="http://schemas.microsoft.com/office/powerpoint/2010/main" val="642932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2014</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6" name="Image 5"/>
          <p:cNvPicPr>
            <a:picLocks noChangeAspect="1"/>
          </p:cNvPicPr>
          <p:nvPr/>
        </p:nvPicPr>
        <p:blipFill>
          <a:blip r:embed="rId3"/>
          <a:stretch>
            <a:fillRect/>
          </a:stretch>
        </p:blipFill>
        <p:spPr>
          <a:xfrm>
            <a:off x="323528" y="1570535"/>
            <a:ext cx="8568952" cy="4101602"/>
          </a:xfrm>
          <a:prstGeom prst="rect">
            <a:avLst/>
          </a:prstGeom>
          <a:ln>
            <a:solidFill>
              <a:srgbClr val="7030A0"/>
            </a:solidFill>
          </a:ln>
        </p:spPr>
      </p:pic>
      <p:sp>
        <p:nvSpPr>
          <p:cNvPr id="7" name="Rectangle 6"/>
          <p:cNvSpPr/>
          <p:nvPr/>
        </p:nvSpPr>
        <p:spPr>
          <a:xfrm>
            <a:off x="323528" y="6525344"/>
            <a:ext cx="8568952" cy="276999"/>
          </a:xfrm>
          <a:prstGeom prst="rect">
            <a:avLst/>
          </a:prstGeom>
        </p:spPr>
        <p:txBody>
          <a:bodyPr wrap="square">
            <a:spAutoFit/>
          </a:bodyPr>
          <a:lstStyle/>
          <a:p>
            <a:r>
              <a:rPr lang="en-GB" sz="1200" dirty="0">
                <a:hlinkClick r:id="rId4"/>
              </a:rPr>
              <a:t>https://</a:t>
            </a:r>
            <a:r>
              <a:rPr lang="en-GB" sz="1200" dirty="0" smtClean="0">
                <a:hlinkClick r:id="rId4"/>
              </a:rPr>
              <a:t>www.santepubliquefrance.fr/content/download/119642/file/152093_1711.pdf</a:t>
            </a:r>
            <a:r>
              <a:rPr lang="en-GB" sz="1200" dirty="0" smtClean="0"/>
              <a:t> </a:t>
            </a:r>
            <a:endParaRPr lang="en-GB" sz="1200" dirty="0"/>
          </a:p>
        </p:txBody>
      </p:sp>
    </p:spTree>
    <p:extLst>
      <p:ext uri="{BB962C8B-B14F-4D97-AF65-F5344CB8AC3E}">
        <p14:creationId xmlns:p14="http://schemas.microsoft.com/office/powerpoint/2010/main" val="2291492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2014</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grpSp>
        <p:nvGrpSpPr>
          <p:cNvPr id="7" name="Groupe 6"/>
          <p:cNvGrpSpPr/>
          <p:nvPr/>
        </p:nvGrpSpPr>
        <p:grpSpPr>
          <a:xfrm>
            <a:off x="588293" y="1484784"/>
            <a:ext cx="7967414" cy="4095750"/>
            <a:chOff x="251520" y="1484784"/>
            <a:chExt cx="7967414" cy="4095750"/>
          </a:xfrm>
        </p:grpSpPr>
        <p:pic>
          <p:nvPicPr>
            <p:cNvPr id="3" name="Image 2"/>
            <p:cNvPicPr>
              <a:picLocks noChangeAspect="1"/>
            </p:cNvPicPr>
            <p:nvPr/>
          </p:nvPicPr>
          <p:blipFill>
            <a:blip r:embed="rId3"/>
            <a:stretch>
              <a:fillRect/>
            </a:stretch>
          </p:blipFill>
          <p:spPr>
            <a:xfrm>
              <a:off x="251520" y="1484784"/>
              <a:ext cx="3857625" cy="4095750"/>
            </a:xfrm>
            <a:prstGeom prst="rect">
              <a:avLst/>
            </a:prstGeom>
          </p:spPr>
        </p:pic>
        <p:pic>
          <p:nvPicPr>
            <p:cNvPr id="5" name="Image 4"/>
            <p:cNvPicPr>
              <a:picLocks noChangeAspect="1"/>
            </p:cNvPicPr>
            <p:nvPr/>
          </p:nvPicPr>
          <p:blipFill>
            <a:blip r:embed="rId4"/>
            <a:stretch>
              <a:fillRect/>
            </a:stretch>
          </p:blipFill>
          <p:spPr>
            <a:xfrm>
              <a:off x="4427984" y="1484784"/>
              <a:ext cx="3790950" cy="2305050"/>
            </a:xfrm>
            <a:prstGeom prst="rect">
              <a:avLst/>
            </a:prstGeom>
          </p:spPr>
        </p:pic>
      </p:grpSp>
    </p:spTree>
    <p:extLst>
      <p:ext uri="{BB962C8B-B14F-4D97-AF65-F5344CB8AC3E}">
        <p14:creationId xmlns:p14="http://schemas.microsoft.com/office/powerpoint/2010/main" val="1681682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2014</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6" name="Image 5"/>
          <p:cNvPicPr>
            <a:picLocks noChangeAspect="1"/>
          </p:cNvPicPr>
          <p:nvPr/>
        </p:nvPicPr>
        <p:blipFill>
          <a:blip r:embed="rId3"/>
          <a:stretch>
            <a:fillRect/>
          </a:stretch>
        </p:blipFill>
        <p:spPr>
          <a:xfrm>
            <a:off x="676275" y="1340768"/>
            <a:ext cx="7791450" cy="5410200"/>
          </a:xfrm>
          <a:prstGeom prst="rect">
            <a:avLst/>
          </a:prstGeom>
          <a:ln>
            <a:solidFill>
              <a:srgbClr val="7030A0"/>
            </a:solidFill>
          </a:ln>
        </p:spPr>
      </p:pic>
    </p:spTree>
    <p:extLst>
      <p:ext uri="{BB962C8B-B14F-4D97-AF65-F5344CB8AC3E}">
        <p14:creationId xmlns:p14="http://schemas.microsoft.com/office/powerpoint/2010/main" val="1921197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2014 - </a:t>
            </a:r>
            <a:r>
              <a:rPr lang="fr-FR" dirty="0"/>
              <a:t>Analyse </a:t>
            </a:r>
            <a:r>
              <a:rPr lang="fr-FR" dirty="0" smtClean="0"/>
              <a:t>territoriale – </a:t>
            </a:r>
            <a:r>
              <a:rPr lang="fr-FR" dirty="0" smtClean="0">
                <a:solidFill>
                  <a:srgbClr val="FF0000"/>
                </a:solidFill>
              </a:rPr>
              <a:t>La Réunion</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5" name="Rectangle 4"/>
          <p:cNvSpPr/>
          <p:nvPr/>
        </p:nvSpPr>
        <p:spPr>
          <a:xfrm>
            <a:off x="4139952" y="1412776"/>
            <a:ext cx="4572000" cy="1323439"/>
          </a:xfrm>
          <a:prstGeom prst="rect">
            <a:avLst/>
          </a:prstGeom>
        </p:spPr>
        <p:txBody>
          <a:bodyPr>
            <a:spAutoFit/>
          </a:bodyPr>
          <a:lstStyle/>
          <a:p>
            <a:r>
              <a:rPr lang="en-GB" sz="2000" dirty="0" smtClean="0"/>
              <a:t>Question </a:t>
            </a:r>
            <a:r>
              <a:rPr lang="en-GB" sz="2000" dirty="0" err="1" smtClean="0"/>
              <a:t>posée</a:t>
            </a:r>
            <a:r>
              <a:rPr lang="en-GB" sz="2000" dirty="0" smtClean="0"/>
              <a:t> : </a:t>
            </a:r>
            <a:endParaRPr lang="en-GB" sz="2000" dirty="0" smtClean="0"/>
          </a:p>
          <a:p>
            <a:r>
              <a:rPr lang="fr-FR" sz="2000" dirty="0" smtClean="0"/>
              <a:t>Au </a:t>
            </a:r>
            <a:r>
              <a:rPr lang="fr-FR" sz="2000" dirty="0"/>
              <a:t>cours des douze derniers mois, avez-vous dû renoncer à des soins de santé, pour des raisons financières ? </a:t>
            </a:r>
            <a:endParaRPr lang="en-GB" sz="2000" dirty="0"/>
          </a:p>
        </p:txBody>
      </p:sp>
      <p:pic>
        <p:nvPicPr>
          <p:cNvPr id="6" name="Image 5"/>
          <p:cNvPicPr>
            <a:picLocks noChangeAspect="1"/>
          </p:cNvPicPr>
          <p:nvPr/>
        </p:nvPicPr>
        <p:blipFill>
          <a:blip r:embed="rId3"/>
          <a:stretch>
            <a:fillRect/>
          </a:stretch>
        </p:blipFill>
        <p:spPr>
          <a:xfrm>
            <a:off x="323528" y="1412776"/>
            <a:ext cx="3526195" cy="2799422"/>
          </a:xfrm>
          <a:prstGeom prst="rect">
            <a:avLst/>
          </a:prstGeom>
          <a:ln>
            <a:solidFill>
              <a:srgbClr val="7030A0"/>
            </a:solidFill>
          </a:ln>
        </p:spPr>
      </p:pic>
    </p:spTree>
    <p:extLst>
      <p:ext uri="{BB962C8B-B14F-4D97-AF65-F5344CB8AC3E}">
        <p14:creationId xmlns:p14="http://schemas.microsoft.com/office/powerpoint/2010/main" val="9565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2014 - </a:t>
            </a:r>
            <a:r>
              <a:rPr lang="fr-FR" dirty="0"/>
              <a:t>Analyse </a:t>
            </a:r>
            <a:r>
              <a:rPr lang="fr-FR" dirty="0" smtClean="0"/>
              <a:t>territoriale – </a:t>
            </a:r>
            <a:r>
              <a:rPr lang="fr-FR" dirty="0" smtClean="0">
                <a:solidFill>
                  <a:srgbClr val="FF0000"/>
                </a:solidFill>
              </a:rPr>
              <a:t>La Réunion</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1090613" y="1340768"/>
            <a:ext cx="6962775" cy="5229225"/>
          </a:xfrm>
          <a:prstGeom prst="rect">
            <a:avLst/>
          </a:prstGeom>
          <a:ln>
            <a:solidFill>
              <a:srgbClr val="7030A0"/>
            </a:solidFill>
          </a:ln>
        </p:spPr>
      </p:pic>
    </p:spTree>
    <p:extLst>
      <p:ext uri="{BB962C8B-B14F-4D97-AF65-F5344CB8AC3E}">
        <p14:creationId xmlns:p14="http://schemas.microsoft.com/office/powerpoint/2010/main" val="2626131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2014 - </a:t>
            </a:r>
            <a:r>
              <a:rPr lang="fr-FR" dirty="0"/>
              <a:t>Analyse </a:t>
            </a:r>
            <a:r>
              <a:rPr lang="fr-FR" dirty="0" smtClean="0"/>
              <a:t>territoriale – </a:t>
            </a:r>
            <a:r>
              <a:rPr lang="fr-FR" dirty="0" smtClean="0">
                <a:solidFill>
                  <a:srgbClr val="FF0000"/>
                </a:solidFill>
              </a:rPr>
              <a:t>GUYANE</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1933817" y="1340768"/>
            <a:ext cx="5276367" cy="5107310"/>
          </a:xfrm>
          <a:prstGeom prst="rect">
            <a:avLst/>
          </a:prstGeom>
          <a:ln>
            <a:solidFill>
              <a:srgbClr val="7030A0"/>
            </a:solidFill>
          </a:ln>
        </p:spPr>
      </p:pic>
      <p:sp>
        <p:nvSpPr>
          <p:cNvPr id="6" name="Rectangle 5"/>
          <p:cNvSpPr/>
          <p:nvPr/>
        </p:nvSpPr>
        <p:spPr>
          <a:xfrm>
            <a:off x="251520" y="6500634"/>
            <a:ext cx="8568952" cy="276999"/>
          </a:xfrm>
          <a:prstGeom prst="rect">
            <a:avLst/>
          </a:prstGeom>
        </p:spPr>
        <p:txBody>
          <a:bodyPr wrap="square">
            <a:spAutoFit/>
          </a:bodyPr>
          <a:lstStyle/>
          <a:p>
            <a:r>
              <a:rPr lang="en-GB" sz="1200" dirty="0">
                <a:hlinkClick r:id="rId4"/>
              </a:rPr>
              <a:t>https://</a:t>
            </a:r>
            <a:r>
              <a:rPr lang="en-GB" sz="1200" dirty="0" smtClean="0">
                <a:hlinkClick r:id="rId4"/>
              </a:rPr>
              <a:t>bmchealthservres.biomedcentral.com/articles/10.1186/s12913-019-3895-6</a:t>
            </a:r>
            <a:r>
              <a:rPr lang="en-GB" sz="1200" dirty="0" smtClean="0"/>
              <a:t> </a:t>
            </a:r>
            <a:endParaRPr lang="en-GB" sz="1200" dirty="0"/>
          </a:p>
        </p:txBody>
      </p:sp>
    </p:spTree>
    <p:extLst>
      <p:ext uri="{BB962C8B-B14F-4D97-AF65-F5344CB8AC3E}">
        <p14:creationId xmlns:p14="http://schemas.microsoft.com/office/powerpoint/2010/main" val="1408136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Recours aux soins en lien avec des problèmes de santé mentale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5" name="Rectangle 4"/>
          <p:cNvSpPr/>
          <p:nvPr/>
        </p:nvSpPr>
        <p:spPr>
          <a:xfrm>
            <a:off x="323528" y="1353542"/>
            <a:ext cx="8568952" cy="923330"/>
          </a:xfrm>
          <a:prstGeom prst="rect">
            <a:avLst/>
          </a:prstGeom>
        </p:spPr>
        <p:txBody>
          <a:bodyPr wrap="square">
            <a:spAutoFit/>
          </a:bodyPr>
          <a:lstStyle/>
          <a:p>
            <a:r>
              <a:rPr lang="fr-FR" dirty="0">
                <a:solidFill>
                  <a:srgbClr val="000000"/>
                </a:solidFill>
                <a:latin typeface="Calibri" panose="020F0502020204030204" pitchFamily="34" charset="0"/>
                <a:ea typeface="Calibri" panose="020F0502020204030204" pitchFamily="34" charset="0"/>
              </a:rPr>
              <a:t>Sur le long terme, le Baromètre recueille également le recours aux soins en lien avec des problèmes de santé mentale, et notamment en lien avec la dépression / la prise en charge suite à une </a:t>
            </a:r>
            <a:r>
              <a:rPr lang="fr-FR" dirty="0" smtClean="0">
                <a:solidFill>
                  <a:srgbClr val="000000"/>
                </a:solidFill>
                <a:latin typeface="Calibri" panose="020F0502020204030204" pitchFamily="34" charset="0"/>
                <a:ea typeface="Calibri" panose="020F0502020204030204" pitchFamily="34" charset="0"/>
              </a:rPr>
              <a:t>tentative de suicide</a:t>
            </a:r>
            <a:endParaRPr lang="en-GB" dirty="0"/>
          </a:p>
        </p:txBody>
      </p:sp>
      <p:pic>
        <p:nvPicPr>
          <p:cNvPr id="6" name="Image 5"/>
          <p:cNvPicPr>
            <a:picLocks noChangeAspect="1"/>
          </p:cNvPicPr>
          <p:nvPr/>
        </p:nvPicPr>
        <p:blipFill>
          <a:blip r:embed="rId3"/>
          <a:stretch>
            <a:fillRect/>
          </a:stretch>
        </p:blipFill>
        <p:spPr>
          <a:xfrm>
            <a:off x="1006558" y="2376809"/>
            <a:ext cx="7130884" cy="3561830"/>
          </a:xfrm>
          <a:prstGeom prst="rect">
            <a:avLst/>
          </a:prstGeom>
          <a:ln>
            <a:solidFill>
              <a:srgbClr val="7030A0"/>
            </a:solidFill>
          </a:ln>
        </p:spPr>
      </p:pic>
      <p:sp>
        <p:nvSpPr>
          <p:cNvPr id="3" name="Rectangle 1"/>
          <p:cNvSpPr>
            <a:spLocks noChangeArrowheads="1"/>
          </p:cNvSpPr>
          <p:nvPr/>
        </p:nvSpPr>
        <p:spPr bwMode="auto">
          <a:xfrm>
            <a:off x="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pic>
        <p:nvPicPr>
          <p:cNvPr id="1026" name="Picture 2" descr="https://encrypted-tbn1.gstatic.com/faviconV2?url=https://www.santepubliquefrance.fr&amp;client=ABOUT_THIS_RESULT&amp;size=32&amp;type=FAVICON&amp;fallback_opts=TYPE,SIZE,UR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111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4404" y="6320353"/>
            <a:ext cx="9144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hlinkClick r:id="rId4"/>
              </a:rPr>
              <a:t>https://www.santepubliquefrance.fr/content/download/119615/file/152048_sh-depression.pdf</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078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368" y="188640"/>
            <a:ext cx="6028943" cy="936104"/>
          </a:xfrm>
        </p:spPr>
        <p:txBody>
          <a:bodyPr/>
          <a:lstStyle/>
          <a:p>
            <a:r>
              <a:rPr lang="fr-FR" dirty="0"/>
              <a:t>depuis 30 ans, </a:t>
            </a:r>
            <a:r>
              <a:rPr lang="fr-FR" dirty="0" smtClean="0"/>
              <a:t>Un </a:t>
            </a:r>
            <a:r>
              <a:rPr lang="fr-FR" dirty="0"/>
              <a:t>observatoire </a:t>
            </a:r>
            <a:r>
              <a:rPr lang="fr-FR" dirty="0" smtClean="0"/>
              <a:t>utile </a:t>
            </a:r>
            <a:r>
              <a:rPr lang="fr-FR" dirty="0"/>
              <a:t>à l’action</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13" name="ZoneTexte 12"/>
          <p:cNvSpPr txBox="1"/>
          <p:nvPr/>
        </p:nvSpPr>
        <p:spPr>
          <a:xfrm>
            <a:off x="3491880" y="1196752"/>
            <a:ext cx="873959" cy="360040"/>
          </a:xfrm>
          <a:prstGeom prst="rect">
            <a:avLst/>
          </a:prstGeom>
          <a:noFill/>
        </p:spPr>
        <p:txBody>
          <a:bodyPr wrap="square" lIns="36000" tIns="0" rIns="36000" bIns="0" rtlCol="0">
            <a:spAutoFit/>
          </a:bodyPr>
          <a:lstStyle/>
          <a:p>
            <a:endParaRPr lang="fr-FR" sz="1300" dirty="0" smtClean="0">
              <a:solidFill>
                <a:schemeClr val="accent6"/>
              </a:solidFill>
            </a:endParaRPr>
          </a:p>
        </p:txBody>
      </p:sp>
      <p:sp>
        <p:nvSpPr>
          <p:cNvPr id="12" name="Espace réservé du texte 2"/>
          <p:cNvSpPr>
            <a:spLocks noGrp="1"/>
          </p:cNvSpPr>
          <p:nvPr>
            <p:ph type="body" sz="quarter" idx="12"/>
          </p:nvPr>
        </p:nvSpPr>
        <p:spPr>
          <a:xfrm>
            <a:off x="621422" y="1635857"/>
            <a:ext cx="8271057" cy="648072"/>
          </a:xfrm>
        </p:spPr>
        <p:txBody>
          <a:bodyPr/>
          <a:lstStyle/>
          <a:p>
            <a:pPr lvl="2"/>
            <a:r>
              <a:rPr lang="fr-FR" sz="2000" b="0" dirty="0" smtClean="0"/>
              <a:t>Une enquête transversale répétée, réalisée par téléphone depuis </a:t>
            </a:r>
            <a:r>
              <a:rPr lang="fr-FR" sz="2000" b="0" dirty="0" smtClean="0"/>
              <a:t>1992</a:t>
            </a:r>
            <a:endParaRPr lang="fr-FR" sz="2000" b="0" dirty="0"/>
          </a:p>
          <a:p>
            <a:pPr lvl="2"/>
            <a:r>
              <a:rPr lang="fr-FR" sz="2000" b="0" dirty="0" smtClean="0"/>
              <a:t>Participe à l’orientation des politiques publiques de santé</a:t>
            </a:r>
          </a:p>
        </p:txBody>
      </p:sp>
    </p:spTree>
    <p:extLst>
      <p:ext uri="{BB962C8B-B14F-4D97-AF65-F5344CB8AC3E}">
        <p14:creationId xmlns:p14="http://schemas.microsoft.com/office/powerpoint/2010/main" val="2489610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Recours aux soins en lien avec des problèmes de santé mentale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467544" y="1484784"/>
            <a:ext cx="8409723" cy="4486820"/>
          </a:xfrm>
          <a:prstGeom prst="rect">
            <a:avLst/>
          </a:prstGeom>
          <a:ln>
            <a:solidFill>
              <a:srgbClr val="7030A0"/>
            </a:solidFill>
          </a:ln>
        </p:spPr>
      </p:pic>
      <p:sp>
        <p:nvSpPr>
          <p:cNvPr id="5" name="Rectangle 4"/>
          <p:cNvSpPr/>
          <p:nvPr/>
        </p:nvSpPr>
        <p:spPr>
          <a:xfrm>
            <a:off x="0" y="6352307"/>
            <a:ext cx="7956376" cy="272832"/>
          </a:xfrm>
          <a:prstGeom prst="rect">
            <a:avLst/>
          </a:prstGeom>
        </p:spPr>
        <p:txBody>
          <a:bodyPr wrap="square">
            <a:spAutoFit/>
          </a:bodyPr>
          <a:lstStyle/>
          <a:p>
            <a:pPr lvl="1">
              <a:lnSpc>
                <a:spcPct val="105000"/>
              </a:lnSpc>
              <a:spcAft>
                <a:spcPts val="0"/>
              </a:spcAft>
            </a:pPr>
            <a:r>
              <a:rPr lang="fr-FR" sz="1200" u="sng" dirty="0">
                <a:solidFill>
                  <a:srgbClr val="0000FF"/>
                </a:solidFill>
                <a:ea typeface="Calibri" panose="020F0502020204030204" pitchFamily="34" charset="0"/>
                <a:hlinkClick r:id="rId4"/>
              </a:rPr>
              <a:t>https://www.santepubliquefrance.fr/content/download/609294/4213055?version=1</a:t>
            </a:r>
            <a:endParaRPr lang="en-GB" sz="1200" dirty="0">
              <a:effectLst/>
              <a:ea typeface="Calibri" panose="020F0502020204030204" pitchFamily="34" charset="0"/>
            </a:endParaRPr>
          </a:p>
        </p:txBody>
      </p:sp>
    </p:spTree>
    <p:extLst>
      <p:ext uri="{BB962C8B-B14F-4D97-AF65-F5344CB8AC3E}">
        <p14:creationId xmlns:p14="http://schemas.microsoft.com/office/powerpoint/2010/main" val="2382717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Recours aux soins en lien avec des problèmes de santé mentale </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5" name="Rectangle 4"/>
          <p:cNvSpPr/>
          <p:nvPr/>
        </p:nvSpPr>
        <p:spPr>
          <a:xfrm>
            <a:off x="467544" y="1472053"/>
            <a:ext cx="8352928" cy="4708981"/>
          </a:xfrm>
          <a:prstGeom prst="rect">
            <a:avLst/>
          </a:prstGeom>
        </p:spPr>
        <p:txBody>
          <a:bodyPr wrap="square">
            <a:spAutoFit/>
          </a:bodyPr>
          <a:lstStyle/>
          <a:p>
            <a:pPr>
              <a:spcAft>
                <a:spcPts val="0"/>
              </a:spcAft>
            </a:pPr>
            <a:r>
              <a:rPr lang="fr-FR" sz="2000" dirty="0" smtClean="0">
                <a:ea typeface="Calibri" panose="020F0502020204030204" pitchFamily="34" charset="0"/>
              </a:rPr>
              <a:t>Les </a:t>
            </a:r>
            <a:r>
              <a:rPr lang="fr-FR" sz="2000" dirty="0">
                <a:ea typeface="Calibri" panose="020F0502020204030204" pitchFamily="34" charset="0"/>
              </a:rPr>
              <a:t>femmes étaient en proportion plus nombreuses que les hommes à s’être rendues à l’hôpital à la </a:t>
            </a:r>
            <a:r>
              <a:rPr lang="fr-FR" sz="2000" dirty="0" smtClean="0">
                <a:ea typeface="Calibri" panose="020F0502020204030204" pitchFamily="34" charset="0"/>
              </a:rPr>
              <a:t>suite de </a:t>
            </a:r>
            <a:r>
              <a:rPr lang="fr-FR" sz="2000" dirty="0">
                <a:ea typeface="Calibri" panose="020F0502020204030204" pitchFamily="34" charset="0"/>
              </a:rPr>
              <a:t>leur dernière tentative de suicide (60% vs 53% des hommes, p&lt;0,05), tout comme les 45-54 ans (67%, p&lt;0,01 par rapport à la moyenne observée dans les autres tranches d’âge). </a:t>
            </a:r>
            <a:endParaRPr lang="fr-FR" sz="2000" dirty="0" smtClean="0">
              <a:ea typeface="Calibri" panose="020F0502020204030204" pitchFamily="34" charset="0"/>
            </a:endParaRPr>
          </a:p>
          <a:p>
            <a:pPr>
              <a:spcAft>
                <a:spcPts val="0"/>
              </a:spcAft>
            </a:pPr>
            <a:r>
              <a:rPr lang="fr-FR" sz="2000" dirty="0" smtClean="0">
                <a:ea typeface="Calibri" panose="020F0502020204030204" pitchFamily="34" charset="0"/>
              </a:rPr>
              <a:t>En </a:t>
            </a:r>
            <a:r>
              <a:rPr lang="fr-FR" sz="2000" dirty="0">
                <a:ea typeface="Calibri" panose="020F0502020204030204" pitchFamily="34" charset="0"/>
              </a:rPr>
              <a:t>revanche, les 18-24 ans s’y étaient rendus moins souvent (33%,p&lt;0,001). </a:t>
            </a:r>
            <a:endParaRPr lang="fr-FR" sz="2000" dirty="0" smtClean="0">
              <a:ea typeface="Calibri" panose="020F0502020204030204" pitchFamily="34" charset="0"/>
            </a:endParaRPr>
          </a:p>
          <a:p>
            <a:pPr>
              <a:spcAft>
                <a:spcPts val="0"/>
              </a:spcAft>
            </a:pPr>
            <a:r>
              <a:rPr lang="fr-FR" sz="2000" dirty="0" smtClean="0">
                <a:ea typeface="Calibri" panose="020F0502020204030204" pitchFamily="34" charset="0"/>
              </a:rPr>
              <a:t>Les </a:t>
            </a:r>
            <a:r>
              <a:rPr lang="fr-FR" sz="2000" dirty="0">
                <a:ea typeface="Calibri" panose="020F0502020204030204" pitchFamily="34" charset="0"/>
              </a:rPr>
              <a:t>18-24 ans et les 25-34 ans étaient en proportion plus nombreux à avoir été suivis par un psychologue (respectivement 69% et 60%), mais seule une faible proportion des 18-24 ans ont déclaré avoir été suivis par un médecin traitant (8%,</a:t>
            </a:r>
            <a:r>
              <a:rPr lang="fr-FR" sz="2000" dirty="0" smtClean="0">
                <a:ea typeface="Calibri" panose="020F0502020204030204" pitchFamily="34" charset="0"/>
              </a:rPr>
              <a:t>p&lt;0,01) contrairement</a:t>
            </a:r>
            <a:r>
              <a:rPr lang="fr-FR" sz="2000" dirty="0">
                <a:ea typeface="Calibri" panose="020F0502020204030204" pitchFamily="34" charset="0"/>
              </a:rPr>
              <a:t>  aux 75-85 ans (61%, p&lt;0,05). </a:t>
            </a:r>
            <a:endParaRPr lang="fr-FR" sz="2000" dirty="0" smtClean="0">
              <a:ea typeface="Calibri" panose="020F0502020204030204" pitchFamily="34" charset="0"/>
            </a:endParaRPr>
          </a:p>
          <a:p>
            <a:pPr>
              <a:spcAft>
                <a:spcPts val="0"/>
              </a:spcAft>
            </a:pPr>
            <a:r>
              <a:rPr lang="fr-FR" sz="2000" dirty="0" smtClean="0">
                <a:ea typeface="Calibri" panose="020F0502020204030204" pitchFamily="34" charset="0"/>
              </a:rPr>
              <a:t>Parmi </a:t>
            </a:r>
            <a:r>
              <a:rPr lang="fr-FR" sz="2000" dirty="0">
                <a:ea typeface="Calibri" panose="020F0502020204030204" pitchFamily="34" charset="0"/>
              </a:rPr>
              <a:t>les personnes qui ne s’étaient pas rendues à l’hôpital, 45% ont déclaré  avoir été suivies par un médecin ou un « psy », sans différence selon le genre et l’âge. »</a:t>
            </a:r>
            <a:endParaRPr lang="en-GB" sz="2000" dirty="0">
              <a:ea typeface="Calibri" panose="020F0502020204030204" pitchFamily="34" charset="0"/>
            </a:endParaRPr>
          </a:p>
        </p:txBody>
      </p:sp>
    </p:spTree>
    <p:extLst>
      <p:ext uri="{BB962C8B-B14F-4D97-AF65-F5344CB8AC3E}">
        <p14:creationId xmlns:p14="http://schemas.microsoft.com/office/powerpoint/2010/main" val="229275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err="1" smtClean="0"/>
              <a:t>Polymédication</a:t>
            </a:r>
            <a:r>
              <a:rPr lang="fr-FR" dirty="0" smtClean="0"/>
              <a:t> chez les personnes âgées – Baromètre 2020</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1724025" y="1484784"/>
            <a:ext cx="5695950" cy="5105400"/>
          </a:xfrm>
          <a:prstGeom prst="rect">
            <a:avLst/>
          </a:prstGeom>
          <a:ln>
            <a:solidFill>
              <a:srgbClr val="7030A0"/>
            </a:solidFill>
          </a:ln>
        </p:spPr>
      </p:pic>
    </p:spTree>
    <p:extLst>
      <p:ext uri="{BB962C8B-B14F-4D97-AF65-F5344CB8AC3E}">
        <p14:creationId xmlns:p14="http://schemas.microsoft.com/office/powerpoint/2010/main" val="2137353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Parmi les sans emploi – Baromètre 2017</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251520" y="1340768"/>
            <a:ext cx="3970553" cy="5391944"/>
          </a:xfrm>
          <a:prstGeom prst="rect">
            <a:avLst/>
          </a:prstGeom>
          <a:ln>
            <a:solidFill>
              <a:srgbClr val="7030A0"/>
            </a:solidFill>
          </a:ln>
        </p:spPr>
      </p:pic>
      <p:pic>
        <p:nvPicPr>
          <p:cNvPr id="6" name="Image 5"/>
          <p:cNvPicPr>
            <a:picLocks noChangeAspect="1"/>
          </p:cNvPicPr>
          <p:nvPr/>
        </p:nvPicPr>
        <p:blipFill>
          <a:blip r:embed="rId4"/>
          <a:stretch>
            <a:fillRect/>
          </a:stretch>
        </p:blipFill>
        <p:spPr>
          <a:xfrm>
            <a:off x="4355976" y="1340768"/>
            <a:ext cx="4529530" cy="2211882"/>
          </a:xfrm>
          <a:prstGeom prst="rect">
            <a:avLst/>
          </a:prstGeom>
          <a:ln>
            <a:solidFill>
              <a:srgbClr val="7030A0"/>
            </a:solidFill>
          </a:ln>
        </p:spPr>
      </p:pic>
      <p:sp>
        <p:nvSpPr>
          <p:cNvPr id="7" name="Rectangle 6"/>
          <p:cNvSpPr/>
          <p:nvPr/>
        </p:nvSpPr>
        <p:spPr>
          <a:xfrm>
            <a:off x="4313506" y="6165304"/>
            <a:ext cx="4572000" cy="461665"/>
          </a:xfrm>
          <a:prstGeom prst="rect">
            <a:avLst/>
          </a:prstGeom>
        </p:spPr>
        <p:txBody>
          <a:bodyPr>
            <a:spAutoFit/>
          </a:bodyPr>
          <a:lstStyle/>
          <a:p>
            <a:r>
              <a:rPr lang="en-GB" sz="1200" dirty="0">
                <a:hlinkClick r:id="rId5"/>
              </a:rPr>
              <a:t>https://</a:t>
            </a:r>
            <a:r>
              <a:rPr lang="en-GB" sz="1200" dirty="0" smtClean="0">
                <a:hlinkClick r:id="rId5"/>
              </a:rPr>
              <a:t>www.santepubliquefrance.fr/docs/une-sante-degradee-pour-les-personnes-sans-emploi</a:t>
            </a:r>
            <a:r>
              <a:rPr lang="en-GB" sz="1200" dirty="0" smtClean="0"/>
              <a:t> </a:t>
            </a:r>
            <a:endParaRPr lang="en-GB" sz="1200" dirty="0"/>
          </a:p>
        </p:txBody>
      </p:sp>
    </p:spTree>
    <p:extLst>
      <p:ext uri="{BB962C8B-B14F-4D97-AF65-F5344CB8AC3E}">
        <p14:creationId xmlns:p14="http://schemas.microsoft.com/office/powerpoint/2010/main" val="1799839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Des évolutions nécessaires pour assurer la qualité de l’enquête</a:t>
            </a:r>
            <a:endParaRPr lang="fr-FR" dirty="0"/>
          </a:p>
        </p:txBody>
      </p:sp>
      <p:sp>
        <p:nvSpPr>
          <p:cNvPr id="3" name="Espace réservé du texte 2"/>
          <p:cNvSpPr>
            <a:spLocks noGrp="1"/>
          </p:cNvSpPr>
          <p:nvPr>
            <p:ph type="body" sz="quarter" idx="12"/>
          </p:nvPr>
        </p:nvSpPr>
        <p:spPr>
          <a:xfrm>
            <a:off x="539552" y="1412776"/>
            <a:ext cx="8208912" cy="4824535"/>
          </a:xfrm>
        </p:spPr>
        <p:txBody>
          <a:bodyPr/>
          <a:lstStyle/>
          <a:p>
            <a:r>
              <a:rPr lang="fr-FR" dirty="0" smtClean="0"/>
              <a:t>Objectifs de la refonte</a:t>
            </a:r>
          </a:p>
          <a:p>
            <a:pPr lvl="2">
              <a:spcAft>
                <a:spcPts val="600"/>
              </a:spcAft>
            </a:pPr>
            <a:r>
              <a:rPr lang="fr-FR" b="0" dirty="0" smtClean="0"/>
              <a:t>Assurer </a:t>
            </a:r>
            <a:r>
              <a:rPr lang="fr-FR" b="0" dirty="0"/>
              <a:t>la cohérence des objectifs et thématiques de l’enquête avec les attendus pour l’aide à la décision des politiques publiques en matière de prévention</a:t>
            </a:r>
          </a:p>
          <a:p>
            <a:pPr lvl="2"/>
            <a:r>
              <a:rPr lang="fr-FR" b="0" dirty="0"/>
              <a:t>Améliorer la qualité des statistiques </a:t>
            </a:r>
            <a:r>
              <a:rPr lang="fr-FR" b="0" dirty="0" smtClean="0"/>
              <a:t>produites</a:t>
            </a:r>
          </a:p>
          <a:p>
            <a:pPr lvl="2"/>
            <a:endParaRPr lang="fr-FR" b="0" dirty="0"/>
          </a:p>
          <a:p>
            <a:r>
              <a:rPr lang="fr-FR" dirty="0" smtClean="0"/>
              <a:t>En concertation avec les acteurs du champ sanitaire et Des experts en conception d’enquêtes</a:t>
            </a:r>
          </a:p>
          <a:p>
            <a:pPr lvl="2">
              <a:spcAft>
                <a:spcPts val="600"/>
              </a:spcAft>
            </a:pPr>
            <a:r>
              <a:rPr lang="fr-FR" b="0" dirty="0" smtClean="0"/>
              <a:t>Comité </a:t>
            </a:r>
            <a:r>
              <a:rPr lang="fr-FR" b="0" dirty="0"/>
              <a:t>de pilotage réunissant SpFrance, CNAM, DGS, SGMAS, DREES</a:t>
            </a:r>
          </a:p>
          <a:p>
            <a:pPr lvl="2">
              <a:spcAft>
                <a:spcPts val="600"/>
              </a:spcAft>
            </a:pPr>
            <a:r>
              <a:rPr lang="fr-FR" b="0" dirty="0"/>
              <a:t>Comité de conception interne à </a:t>
            </a:r>
            <a:r>
              <a:rPr lang="fr-FR" b="0" dirty="0" err="1"/>
              <a:t>SpFrance</a:t>
            </a:r>
            <a:r>
              <a:rPr lang="fr-FR" b="0" dirty="0"/>
              <a:t>, en lien avec les partenaires</a:t>
            </a:r>
          </a:p>
          <a:p>
            <a:pPr lvl="2"/>
            <a:r>
              <a:rPr lang="fr-FR" b="0" dirty="0"/>
              <a:t>Concepteurs d’enquête (EHIS, ENL, EEC), experts du multimode, experts des </a:t>
            </a:r>
            <a:r>
              <a:rPr lang="fr-FR" b="0" dirty="0" smtClean="0"/>
              <a:t>sondages</a:t>
            </a:r>
            <a:endParaRPr lang="fr-FR" b="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Tree>
    <p:extLst>
      <p:ext uri="{BB962C8B-B14F-4D97-AF65-F5344CB8AC3E}">
        <p14:creationId xmlns:p14="http://schemas.microsoft.com/office/powerpoint/2010/main" val="2956508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Des évolutions nécessaires pour assurer la qualité de l’enquête</a:t>
            </a:r>
            <a:endParaRPr lang="fr-FR" dirty="0"/>
          </a:p>
        </p:txBody>
      </p:sp>
      <p:sp>
        <p:nvSpPr>
          <p:cNvPr id="3" name="Espace réservé du texte 2"/>
          <p:cNvSpPr>
            <a:spLocks noGrp="1"/>
          </p:cNvSpPr>
          <p:nvPr>
            <p:ph type="body" sz="quarter" idx="12"/>
          </p:nvPr>
        </p:nvSpPr>
        <p:spPr>
          <a:xfrm>
            <a:off x="539552" y="1412776"/>
            <a:ext cx="8208912" cy="4824535"/>
          </a:xfrm>
        </p:spPr>
        <p:txBody>
          <a:bodyPr/>
          <a:lstStyle/>
          <a:p>
            <a:r>
              <a:rPr lang="fr-FR" dirty="0" smtClean="0"/>
              <a:t>Objectifs de la refonte</a:t>
            </a:r>
          </a:p>
          <a:p>
            <a:pPr lvl="2">
              <a:spcAft>
                <a:spcPts val="600"/>
              </a:spcAft>
            </a:pPr>
            <a:r>
              <a:rPr lang="fr-FR" b="0" dirty="0" smtClean="0"/>
              <a:t>Assurer </a:t>
            </a:r>
            <a:r>
              <a:rPr lang="fr-FR" b="0" dirty="0"/>
              <a:t>la cohérence des objectifs et thématiques de l’enquête avec les attendus pour l’aide à la décision des politiques publiques en matière de prévention</a:t>
            </a:r>
          </a:p>
          <a:p>
            <a:pPr lvl="2"/>
            <a:r>
              <a:rPr lang="fr-FR" b="0" dirty="0">
                <a:solidFill>
                  <a:schemeClr val="bg1">
                    <a:lumMod val="65000"/>
                  </a:schemeClr>
                </a:solidFill>
              </a:rPr>
              <a:t>Améliorer la qualité des statistiques </a:t>
            </a:r>
            <a:r>
              <a:rPr lang="fr-FR" b="0" dirty="0" smtClean="0">
                <a:solidFill>
                  <a:schemeClr val="bg1">
                    <a:lumMod val="65000"/>
                  </a:schemeClr>
                </a:solidFill>
              </a:rPr>
              <a:t>produites</a:t>
            </a:r>
          </a:p>
          <a:p>
            <a:pPr lvl="2"/>
            <a:endParaRPr lang="fr-FR" b="0" dirty="0">
              <a:solidFill>
                <a:schemeClr val="bg1">
                  <a:lumMod val="65000"/>
                </a:schemeClr>
              </a:solidFill>
            </a:endParaRPr>
          </a:p>
          <a:p>
            <a:pPr marL="0" lvl="2" indent="0">
              <a:spcBef>
                <a:spcPts val="1200"/>
              </a:spcBef>
              <a:buNone/>
            </a:pPr>
            <a:r>
              <a:rPr lang="fr-FR" sz="1800" cap="all" dirty="0" smtClean="0">
                <a:solidFill>
                  <a:schemeClr val="tx2"/>
                </a:solidFill>
              </a:rPr>
              <a:t>Le nouveau dispositif</a:t>
            </a:r>
          </a:p>
          <a:p>
            <a:pPr lvl="2">
              <a:spcAft>
                <a:spcPts val="600"/>
              </a:spcAft>
            </a:pPr>
            <a:r>
              <a:rPr lang="fr-FR" b="0" dirty="0" smtClean="0"/>
              <a:t>Une </a:t>
            </a:r>
            <a:r>
              <a:rPr lang="fr-FR" b="0" dirty="0"/>
              <a:t>enquête transversale répétée tous les deux ans</a:t>
            </a:r>
          </a:p>
          <a:p>
            <a:pPr lvl="2">
              <a:spcAft>
                <a:spcPts val="600"/>
              </a:spcAft>
            </a:pPr>
            <a:r>
              <a:rPr lang="fr-FR" b="0" dirty="0"/>
              <a:t>Auprès d’individus âgés de 18 à 79 </a:t>
            </a:r>
            <a:r>
              <a:rPr lang="fr-FR" b="0" dirty="0" smtClean="0"/>
              <a:t>ans, résidant </a:t>
            </a:r>
            <a:r>
              <a:rPr lang="fr-FR" b="0" dirty="0"/>
              <a:t>en France hexagonale ou dans les DROM, à l’exception de </a:t>
            </a:r>
            <a:r>
              <a:rPr lang="fr-FR" b="0" dirty="0" smtClean="0"/>
              <a:t>Mayotte, et vivant en logement ordinaire</a:t>
            </a:r>
            <a:endParaRPr lang="fr-FR" b="0" dirty="0"/>
          </a:p>
          <a:p>
            <a:pPr lvl="2">
              <a:spcAft>
                <a:spcPts val="600"/>
              </a:spcAft>
            </a:pPr>
            <a:r>
              <a:rPr lang="fr-FR" b="0" dirty="0" smtClean="0"/>
              <a:t>Produisant des estimations régionales</a:t>
            </a:r>
          </a:p>
          <a:p>
            <a:pPr lvl="2"/>
            <a:r>
              <a:rPr lang="fr-FR" b="0" dirty="0" smtClean="0"/>
              <a:t>Dont les thématiques abordées s’inscrivent en complémentarité des enquêtes existantes, et au regard des calendriers des plans nationaux et des campagnes d’information concernés, et de la dynamique attendue des indicateurs mesurés. </a:t>
            </a:r>
          </a:p>
          <a:p>
            <a:pPr lvl="4">
              <a:buFont typeface="Wingdings" panose="05000000000000000000" pitchFamily="2" charset="2"/>
              <a:buChar char="Ø"/>
            </a:pPr>
            <a:r>
              <a:rPr lang="fr-FR" sz="1600" b="0" dirty="0" smtClean="0"/>
              <a:t> Un tronc </a:t>
            </a:r>
            <a:r>
              <a:rPr lang="fr-FR" sz="1600" b="0" dirty="0"/>
              <a:t>commun de </a:t>
            </a:r>
            <a:r>
              <a:rPr lang="fr-FR" sz="1600" b="0" dirty="0" smtClean="0"/>
              <a:t>questions sera </a:t>
            </a:r>
            <a:r>
              <a:rPr lang="fr-FR" sz="1600" b="0" dirty="0"/>
              <a:t>posé à chaque </a:t>
            </a:r>
            <a:r>
              <a:rPr lang="fr-FR" sz="1600" b="0" dirty="0" smtClean="0"/>
              <a:t>édition.</a:t>
            </a:r>
          </a:p>
          <a:p>
            <a:pPr lvl="4">
              <a:buFont typeface="Wingdings" panose="05000000000000000000" pitchFamily="2" charset="2"/>
              <a:buChar char="Ø"/>
            </a:pPr>
            <a:r>
              <a:rPr lang="fr-FR" sz="1600" dirty="0" smtClean="0"/>
              <a:t> Les thématiques sont définies pour les 4 prochaines éditions (2024-2030).</a:t>
            </a:r>
            <a:endParaRPr lang="fr-FR" sz="1600" b="0"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5" name="Flèche droite 4"/>
          <p:cNvSpPr/>
          <p:nvPr/>
        </p:nvSpPr>
        <p:spPr>
          <a:xfrm>
            <a:off x="329176" y="1700808"/>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4280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Des évolutions nécessaires pour assurer la qualité de l’enquête</a:t>
            </a:r>
            <a:endParaRPr lang="fr-FR" dirty="0"/>
          </a:p>
        </p:txBody>
      </p:sp>
      <p:sp>
        <p:nvSpPr>
          <p:cNvPr id="3" name="Espace réservé du texte 2"/>
          <p:cNvSpPr>
            <a:spLocks noGrp="1"/>
          </p:cNvSpPr>
          <p:nvPr>
            <p:ph type="body" sz="quarter" idx="12"/>
          </p:nvPr>
        </p:nvSpPr>
        <p:spPr>
          <a:xfrm>
            <a:off x="539552" y="1412776"/>
            <a:ext cx="8280920" cy="4824535"/>
          </a:xfrm>
        </p:spPr>
        <p:txBody>
          <a:bodyPr/>
          <a:lstStyle/>
          <a:p>
            <a:r>
              <a:rPr lang="fr-FR" dirty="0"/>
              <a:t>Objectifs de la </a:t>
            </a:r>
            <a:r>
              <a:rPr lang="fr-FR" dirty="0" smtClean="0"/>
              <a:t>refonte</a:t>
            </a:r>
            <a:endParaRPr lang="fr-FR" dirty="0"/>
          </a:p>
          <a:p>
            <a:pPr lvl="2">
              <a:spcAft>
                <a:spcPts val="600"/>
              </a:spcAft>
            </a:pPr>
            <a:r>
              <a:rPr lang="fr-FR" b="0" dirty="0">
                <a:solidFill>
                  <a:schemeClr val="bg1">
                    <a:lumMod val="65000"/>
                  </a:schemeClr>
                </a:solidFill>
              </a:rPr>
              <a:t>Assurer la cohérence des objectifs et thématiques de l’enquête avec les attendus pour l’aide à la décision des politiques publiques en matière de prévention</a:t>
            </a:r>
          </a:p>
          <a:p>
            <a:pPr lvl="2"/>
            <a:r>
              <a:rPr lang="fr-FR" b="0" dirty="0"/>
              <a:t>Améliorer la qualité des statistiques </a:t>
            </a:r>
            <a:r>
              <a:rPr lang="fr-FR" b="0" dirty="0" smtClean="0"/>
              <a:t>produites</a:t>
            </a:r>
          </a:p>
          <a:p>
            <a:pPr lvl="2"/>
            <a:endParaRPr lang="fr-FR" b="0" dirty="0"/>
          </a:p>
          <a:p>
            <a:pPr marL="0" lvl="2" indent="0">
              <a:spcBef>
                <a:spcPts val="1200"/>
              </a:spcBef>
              <a:buNone/>
            </a:pPr>
            <a:r>
              <a:rPr lang="fr-FR" sz="1800" cap="all" dirty="0" smtClean="0">
                <a:solidFill>
                  <a:schemeClr val="tx2"/>
                </a:solidFill>
              </a:rPr>
              <a:t>Le </a:t>
            </a:r>
            <a:r>
              <a:rPr lang="fr-FR" sz="1800" cap="all" dirty="0">
                <a:solidFill>
                  <a:schemeClr val="tx2"/>
                </a:solidFill>
              </a:rPr>
              <a:t>nouveau dispositif</a:t>
            </a:r>
          </a:p>
          <a:p>
            <a:pPr lvl="2"/>
            <a:r>
              <a:rPr lang="fr-FR" b="0" dirty="0"/>
              <a:t>Le recours à une base de sondage qualifiée individuelle (</a:t>
            </a:r>
            <a:r>
              <a:rPr lang="fr-FR" b="0" dirty="0" err="1"/>
              <a:t>Fidéli</a:t>
            </a:r>
            <a:r>
              <a:rPr lang="fr-FR" b="0" dirty="0"/>
              <a:t>), permettant :</a:t>
            </a:r>
          </a:p>
          <a:p>
            <a:pPr lvl="4"/>
            <a:r>
              <a:rPr lang="fr-FR" sz="1600" b="0" dirty="0" smtClean="0"/>
              <a:t>Un protocole </a:t>
            </a:r>
            <a:r>
              <a:rPr lang="fr-FR" sz="1600" b="0" dirty="0"/>
              <a:t>multimode favorisant la participation et diminuant les coûts</a:t>
            </a:r>
          </a:p>
          <a:p>
            <a:pPr lvl="4"/>
            <a:r>
              <a:rPr lang="fr-FR" sz="1600" b="0" dirty="0" smtClean="0"/>
              <a:t>Un plan </a:t>
            </a:r>
            <a:r>
              <a:rPr lang="fr-FR" sz="1600" b="0" dirty="0"/>
              <a:t>de sondage avec sur-échantillonnages (régions, populations précaires)</a:t>
            </a:r>
          </a:p>
          <a:p>
            <a:pPr lvl="4"/>
            <a:r>
              <a:rPr lang="fr-FR" sz="1600" b="0" dirty="0" smtClean="0"/>
              <a:t>L’enrichissement </a:t>
            </a:r>
            <a:r>
              <a:rPr lang="fr-FR" sz="1600" b="0" dirty="0"/>
              <a:t>par les données disponibles dans </a:t>
            </a:r>
            <a:r>
              <a:rPr lang="fr-FR" sz="1600" b="0" dirty="0" err="1"/>
              <a:t>Fidéli</a:t>
            </a:r>
            <a:r>
              <a:rPr lang="fr-FR" sz="1600" b="0" dirty="0"/>
              <a:t> (socio-éco), y compris pour les </a:t>
            </a:r>
            <a:r>
              <a:rPr lang="fr-FR" sz="1600" b="0" dirty="0" smtClean="0"/>
              <a:t>non-répondants</a:t>
            </a:r>
          </a:p>
          <a:p>
            <a:pPr lvl="2"/>
            <a:endParaRPr lang="fr-FR" b="0" dirty="0"/>
          </a:p>
          <a:p>
            <a:r>
              <a:rPr lang="fr-FR" dirty="0"/>
              <a:t>Une enquête pilote importante en 2023</a:t>
            </a:r>
          </a:p>
          <a:p>
            <a:pPr marL="342900" lvl="2" indent="-342900">
              <a:buFont typeface="+mj-lt"/>
              <a:buAutoNum type="arabicPeriod"/>
            </a:pPr>
            <a:r>
              <a:rPr lang="fr-FR" b="0" dirty="0" smtClean="0"/>
              <a:t>Pour évaluer </a:t>
            </a:r>
            <a:r>
              <a:rPr lang="fr-FR" b="0" dirty="0"/>
              <a:t>l’impact du changement de méthode sur les estimations (rupture de série)</a:t>
            </a:r>
          </a:p>
          <a:p>
            <a:pPr marL="342900" lvl="2" indent="-342900">
              <a:buFont typeface="+mj-lt"/>
              <a:buAutoNum type="arabicPeriod"/>
            </a:pPr>
            <a:r>
              <a:rPr lang="fr-FR" b="0" dirty="0" smtClean="0"/>
              <a:t>Pour produire </a:t>
            </a:r>
            <a:r>
              <a:rPr lang="fr-FR" b="0" dirty="0"/>
              <a:t>les </a:t>
            </a:r>
            <a:r>
              <a:rPr lang="fr-FR" b="0" dirty="0" smtClean="0"/>
              <a:t>éléments </a:t>
            </a:r>
            <a:r>
              <a:rPr lang="fr-FR" b="0" dirty="0"/>
              <a:t>permettant de définir le protocole de l’enquête </a:t>
            </a:r>
          </a:p>
          <a:p>
            <a:pPr lvl="2"/>
            <a:endParaRPr lang="fr-FR" b="0" dirty="0"/>
          </a:p>
          <a:p>
            <a:pPr lvl="2"/>
            <a:endParaRPr lang="fr-FR" b="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5" name="Flèche droite 4"/>
          <p:cNvSpPr/>
          <p:nvPr/>
        </p:nvSpPr>
        <p:spPr>
          <a:xfrm>
            <a:off x="305780" y="2276872"/>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6993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L’échantillon de l’enquête 2024</a:t>
            </a:r>
            <a:endParaRPr lang="fr-FR" dirty="0"/>
          </a:p>
        </p:txBody>
      </p:sp>
      <p:sp>
        <p:nvSpPr>
          <p:cNvPr id="3" name="Espace réservé du texte 2"/>
          <p:cNvSpPr>
            <a:spLocks noGrp="1"/>
          </p:cNvSpPr>
          <p:nvPr>
            <p:ph type="body" sz="quarter" idx="12"/>
          </p:nvPr>
        </p:nvSpPr>
        <p:spPr>
          <a:xfrm>
            <a:off x="539552" y="1412776"/>
            <a:ext cx="7992888" cy="4824535"/>
          </a:xfrm>
        </p:spPr>
        <p:txBody>
          <a:bodyPr/>
          <a:lstStyle/>
          <a:p>
            <a:pPr lvl="2">
              <a:spcAft>
                <a:spcPts val="600"/>
              </a:spcAft>
            </a:pPr>
            <a:r>
              <a:rPr lang="fr-FR" dirty="0" smtClean="0"/>
              <a:t>Un individu interrogé par logement</a:t>
            </a:r>
          </a:p>
          <a:p>
            <a:pPr lvl="2">
              <a:spcAft>
                <a:spcPts val="600"/>
              </a:spcAft>
            </a:pPr>
            <a:r>
              <a:rPr lang="fr-FR" dirty="0" smtClean="0"/>
              <a:t>Tirage aléatoire d’individus, stratifié à probabilités inégales</a:t>
            </a:r>
          </a:p>
          <a:p>
            <a:pPr lvl="2"/>
            <a:r>
              <a:rPr lang="fr-FR" dirty="0" smtClean="0"/>
              <a:t>Stratification selon le croisement de 3 variables :</a:t>
            </a:r>
          </a:p>
          <a:p>
            <a:pPr lvl="4"/>
            <a:r>
              <a:rPr lang="fr-FR" dirty="0" smtClean="0"/>
              <a:t>la </a:t>
            </a:r>
            <a:r>
              <a:rPr lang="fr-FR" dirty="0"/>
              <a:t>région de </a:t>
            </a:r>
            <a:r>
              <a:rPr lang="fr-FR" dirty="0" smtClean="0"/>
              <a:t>résidence ;</a:t>
            </a:r>
            <a:endParaRPr lang="fr-FR" dirty="0"/>
          </a:p>
          <a:p>
            <a:pPr lvl="4"/>
            <a:r>
              <a:rPr lang="fr-FR" dirty="0" smtClean="0"/>
              <a:t>l’âge (2 classes) ;</a:t>
            </a:r>
            <a:endParaRPr lang="fr-FR" dirty="0"/>
          </a:p>
          <a:p>
            <a:pPr lvl="4">
              <a:spcAft>
                <a:spcPts val="600"/>
              </a:spcAft>
            </a:pPr>
            <a:r>
              <a:rPr lang="fr-FR" dirty="0" smtClean="0"/>
              <a:t>le </a:t>
            </a:r>
            <a:r>
              <a:rPr lang="fr-FR" dirty="0"/>
              <a:t>décile de niveau de </a:t>
            </a:r>
            <a:r>
              <a:rPr lang="fr-FR" dirty="0" smtClean="0"/>
              <a:t>vie (2 classes). </a:t>
            </a:r>
          </a:p>
          <a:p>
            <a:pPr lvl="2"/>
            <a:r>
              <a:rPr lang="fr-FR" dirty="0" err="1" smtClean="0"/>
              <a:t>Sur-représentation</a:t>
            </a:r>
            <a:r>
              <a:rPr lang="fr-FR" dirty="0" smtClean="0"/>
              <a:t> de groupes de population participant moins bien</a:t>
            </a:r>
          </a:p>
          <a:p>
            <a:pPr lvl="4"/>
            <a:r>
              <a:rPr lang="fr-FR" dirty="0" smtClean="0"/>
              <a:t>Les jeunes (18-29 ans)</a:t>
            </a:r>
          </a:p>
          <a:p>
            <a:pPr lvl="4"/>
            <a:r>
              <a:rPr lang="fr-FR" dirty="0" smtClean="0"/>
              <a:t>Les faibles niveaux de vie (</a:t>
            </a:r>
            <a:r>
              <a:rPr lang="fr-FR" dirty="0" err="1"/>
              <a:t>mq</a:t>
            </a:r>
            <a:r>
              <a:rPr lang="fr-FR" dirty="0"/>
              <a:t>, </a:t>
            </a:r>
            <a:r>
              <a:rPr lang="fr-FR" dirty="0" smtClean="0"/>
              <a:t>D1-D3)</a:t>
            </a:r>
          </a:p>
          <a:p>
            <a:pPr lvl="4">
              <a:spcAft>
                <a:spcPts val="600"/>
              </a:spcAft>
            </a:pPr>
            <a:r>
              <a:rPr lang="fr-FR" dirty="0" smtClean="0"/>
              <a:t>Certaines régions (Guyane, Martinique, Guadeloupe, Corse, Hauts-de-France, Grand-Est)</a:t>
            </a:r>
            <a:endParaRPr lang="fr-FR" dirty="0"/>
          </a:p>
          <a:p>
            <a:pPr lvl="2"/>
            <a:r>
              <a:rPr lang="fr-FR" dirty="0" smtClean="0"/>
              <a:t>Taille </a:t>
            </a:r>
            <a:r>
              <a:rPr lang="fr-FR" dirty="0" smtClean="0"/>
              <a:t>d’échantillon :</a:t>
            </a:r>
          </a:p>
          <a:p>
            <a:pPr lvl="4"/>
            <a:r>
              <a:rPr lang="fr-FR" sz="1600" dirty="0" smtClean="0"/>
              <a:t>Hexagone </a:t>
            </a:r>
            <a:r>
              <a:rPr lang="fr-FR" sz="1600" dirty="0"/>
              <a:t>: 59 500 tirés au sort, 23 000 répondants attendus (39%)</a:t>
            </a:r>
          </a:p>
          <a:p>
            <a:pPr lvl="4"/>
            <a:r>
              <a:rPr lang="fr-FR" sz="1600" dirty="0"/>
              <a:t>DROM : 18 000 tirés au sort, 5 000 répondants attendus (28%)</a:t>
            </a:r>
          </a:p>
          <a:p>
            <a:pPr lvl="2"/>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Tree>
    <p:extLst>
      <p:ext uri="{BB962C8B-B14F-4D97-AF65-F5344CB8AC3E}">
        <p14:creationId xmlns:p14="http://schemas.microsoft.com/office/powerpoint/2010/main" val="1635772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368" y="188640"/>
            <a:ext cx="6028943" cy="936104"/>
          </a:xfrm>
        </p:spPr>
        <p:txBody>
          <a:bodyPr/>
          <a:lstStyle/>
          <a:p>
            <a:pPr algn="ctr"/>
            <a:r>
              <a:rPr lang="fr-FR" dirty="0" err="1" smtClean="0"/>
              <a:t>TRonc</a:t>
            </a:r>
            <a:r>
              <a:rPr lang="fr-FR" dirty="0" smtClean="0"/>
              <a:t> commun du questionnaire</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13" name="ZoneTexte 12"/>
          <p:cNvSpPr txBox="1"/>
          <p:nvPr/>
        </p:nvSpPr>
        <p:spPr>
          <a:xfrm>
            <a:off x="3491880" y="1196752"/>
            <a:ext cx="873959" cy="360040"/>
          </a:xfrm>
          <a:prstGeom prst="rect">
            <a:avLst/>
          </a:prstGeom>
          <a:noFill/>
        </p:spPr>
        <p:txBody>
          <a:bodyPr wrap="square" lIns="36000" tIns="0" rIns="36000" bIns="0" rtlCol="0">
            <a:spAutoFit/>
          </a:bodyPr>
          <a:lstStyle/>
          <a:p>
            <a:endParaRPr lang="fr-FR" sz="1300" dirty="0" smtClean="0">
              <a:solidFill>
                <a:schemeClr val="accent6"/>
              </a:solidFill>
            </a:endParaRPr>
          </a:p>
        </p:txBody>
      </p:sp>
      <p:graphicFrame>
        <p:nvGraphicFramePr>
          <p:cNvPr id="4" name="Tableau 3"/>
          <p:cNvGraphicFramePr>
            <a:graphicFrameLocks noGrp="1"/>
          </p:cNvGraphicFramePr>
          <p:nvPr>
            <p:extLst/>
          </p:nvPr>
        </p:nvGraphicFramePr>
        <p:xfrm>
          <a:off x="671099" y="1916832"/>
          <a:ext cx="7704856" cy="2926080"/>
        </p:xfrm>
        <a:graphic>
          <a:graphicData uri="http://schemas.openxmlformats.org/drawingml/2006/table">
            <a:tbl>
              <a:tblPr firstRow="1" firstCol="1" bandRow="1">
                <a:tableStyleId>{D27102A9-8310-4765-A935-A1911B00CA55}</a:tableStyleId>
              </a:tblPr>
              <a:tblGrid>
                <a:gridCol w="7704856">
                  <a:extLst>
                    <a:ext uri="{9D8B030D-6E8A-4147-A177-3AD203B41FA5}">
                      <a16:colId xmlns:a16="http://schemas.microsoft.com/office/drawing/2014/main" val="3082888911"/>
                    </a:ext>
                  </a:extLst>
                </a:gridCol>
              </a:tblGrid>
              <a:tr h="148359">
                <a:tc>
                  <a:txBody>
                    <a:bodyPr/>
                    <a:lstStyle/>
                    <a:p>
                      <a:pPr algn="just">
                        <a:spcAft>
                          <a:spcPts val="0"/>
                        </a:spcAft>
                      </a:pPr>
                      <a:r>
                        <a:rPr lang="fr-FR" sz="1600" dirty="0" smtClean="0">
                          <a:solidFill>
                            <a:schemeClr val="accent4"/>
                          </a:solidFill>
                          <a:effectLst/>
                        </a:rPr>
                        <a:t>Tronc</a:t>
                      </a:r>
                      <a:r>
                        <a:rPr lang="fr-FR" sz="1600" baseline="0" dirty="0" smtClean="0">
                          <a:solidFill>
                            <a:schemeClr val="accent4"/>
                          </a:solidFill>
                          <a:effectLst/>
                        </a:rPr>
                        <a:t> commun</a:t>
                      </a:r>
                      <a:endParaRPr lang="fr-FR" sz="1600" dirty="0">
                        <a:solidFill>
                          <a:schemeClr val="accent4"/>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093906770"/>
                  </a:ext>
                </a:extLst>
              </a:tr>
              <a:tr h="148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effectLst/>
                        </a:rPr>
                        <a:t>Santé perçue</a:t>
                      </a:r>
                      <a:endParaRPr lang="fr-FR" sz="1600" dirty="0" smtClean="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011500522"/>
                  </a:ext>
                </a:extLst>
              </a:tr>
              <a:tr h="148359">
                <a:tc>
                  <a:txBody>
                    <a:bodyPr/>
                    <a:lstStyle/>
                    <a:p>
                      <a:pPr>
                        <a:spcAft>
                          <a:spcPts val="0"/>
                        </a:spcAft>
                      </a:pPr>
                      <a:r>
                        <a:rPr lang="fr-FR" sz="1600" dirty="0">
                          <a:effectLst/>
                        </a:rPr>
                        <a:t>Consommation de tabac </a:t>
                      </a:r>
                      <a:r>
                        <a:rPr lang="fr-FR" sz="1600" dirty="0" smtClean="0">
                          <a:effectLst/>
                        </a:rPr>
                        <a:t>+ </a:t>
                      </a:r>
                      <a:r>
                        <a:rPr lang="fr-FR" sz="1600" dirty="0">
                          <a:effectLst/>
                        </a:rPr>
                        <a:t>Mois sans tabac </a:t>
                      </a:r>
                      <a:r>
                        <a:rPr lang="fr-FR" sz="1600" dirty="0" smtClean="0">
                          <a:effectLst/>
                        </a:rPr>
                        <a:t>+ </a:t>
                      </a:r>
                      <a:r>
                        <a:rPr lang="fr-FR" sz="1600" dirty="0">
                          <a:effectLst/>
                        </a:rPr>
                        <a:t>Cigarette électronique</a:t>
                      </a:r>
                      <a:endParaRPr lang="fr-FR" sz="160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880568748"/>
                  </a:ext>
                </a:extLst>
              </a:tr>
              <a:tr h="148359">
                <a:tc>
                  <a:txBody>
                    <a:bodyPr/>
                    <a:lstStyle/>
                    <a:p>
                      <a:pPr>
                        <a:spcAft>
                          <a:spcPts val="0"/>
                        </a:spcAft>
                      </a:pPr>
                      <a:r>
                        <a:rPr lang="fr-FR" sz="1600" dirty="0">
                          <a:effectLst/>
                        </a:rPr>
                        <a:t>Consommation </a:t>
                      </a:r>
                      <a:r>
                        <a:rPr lang="fr-FR" sz="1600" dirty="0" smtClean="0">
                          <a:effectLst/>
                        </a:rPr>
                        <a:t>d'alcool : </a:t>
                      </a:r>
                      <a:r>
                        <a:rPr lang="fr-FR" sz="1600" b="0" dirty="0" smtClean="0">
                          <a:effectLst/>
                        </a:rPr>
                        <a:t>consommation </a:t>
                      </a:r>
                      <a:r>
                        <a:rPr lang="fr-FR" sz="1600" b="0" dirty="0">
                          <a:effectLst/>
                        </a:rPr>
                        <a:t>semaine passée + envie de réduire</a:t>
                      </a:r>
                      <a:endParaRPr lang="fr-FR" sz="1600" b="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885653540"/>
                  </a:ext>
                </a:extLst>
              </a:tr>
              <a:tr h="148359">
                <a:tc>
                  <a:txBody>
                    <a:bodyPr/>
                    <a:lstStyle/>
                    <a:p>
                      <a:pPr>
                        <a:spcAft>
                          <a:spcPts val="0"/>
                        </a:spcAft>
                      </a:pPr>
                      <a:r>
                        <a:rPr lang="fr-FR" sz="1600" dirty="0">
                          <a:effectLst/>
                        </a:rPr>
                        <a:t>Santé mentale : </a:t>
                      </a:r>
                      <a:r>
                        <a:rPr lang="fr-FR" sz="1600" b="0" dirty="0">
                          <a:effectLst/>
                        </a:rPr>
                        <a:t>symptomatologie dépressive + suicide + bien-être </a:t>
                      </a:r>
                      <a:endParaRPr lang="fr-FR" sz="1600" b="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52418459"/>
                  </a:ext>
                </a:extLst>
              </a:tr>
              <a:tr h="148359">
                <a:tc>
                  <a:txBody>
                    <a:bodyPr/>
                    <a:lstStyle/>
                    <a:p>
                      <a:pPr>
                        <a:spcAft>
                          <a:spcPts val="0"/>
                        </a:spcAft>
                      </a:pPr>
                      <a:r>
                        <a:rPr lang="fr-FR" sz="1600">
                          <a:effectLst/>
                        </a:rPr>
                        <a:t>Adhésion à la vaccination </a:t>
                      </a:r>
                      <a:endParaRPr lang="fr-FR" sz="16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218656122"/>
                  </a:ext>
                </a:extLst>
              </a:tr>
              <a:tr h="148359">
                <a:tc>
                  <a:txBody>
                    <a:bodyPr/>
                    <a:lstStyle/>
                    <a:p>
                      <a:pPr>
                        <a:spcAft>
                          <a:spcPts val="0"/>
                        </a:spcAft>
                      </a:pPr>
                      <a:r>
                        <a:rPr lang="fr-FR" sz="1600" dirty="0">
                          <a:effectLst/>
                        </a:rPr>
                        <a:t>Changement climatique</a:t>
                      </a:r>
                      <a:endParaRPr lang="fr-FR" sz="160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844167090"/>
                  </a:ext>
                </a:extLst>
              </a:tr>
              <a:tr h="148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effectLst/>
                        </a:rPr>
                        <a:t>Sédentarité : </a:t>
                      </a:r>
                      <a:r>
                        <a:rPr lang="fr-FR" sz="1600" b="0" dirty="0" smtClean="0">
                          <a:effectLst/>
                        </a:rPr>
                        <a:t>temps assis, temps sur écran, connaissances des recommandations</a:t>
                      </a:r>
                      <a:endParaRPr lang="fr-FR" sz="1600" b="0" dirty="0" smtClean="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80928998"/>
                  </a:ext>
                </a:extLst>
              </a:tr>
              <a:tr h="148359">
                <a:tc>
                  <a:txBody>
                    <a:bodyPr/>
                    <a:lstStyle/>
                    <a:p>
                      <a:pPr>
                        <a:spcAft>
                          <a:spcPts val="0"/>
                        </a:spcAft>
                      </a:pPr>
                      <a:r>
                        <a:rPr lang="fr-FR" sz="1600" dirty="0">
                          <a:effectLst/>
                        </a:rPr>
                        <a:t>Information en santé et perception des risques</a:t>
                      </a:r>
                      <a:endParaRPr lang="fr-FR" sz="160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264392373"/>
                  </a:ext>
                </a:extLst>
              </a:tr>
              <a:tr h="148359">
                <a:tc>
                  <a:txBody>
                    <a:bodyPr/>
                    <a:lstStyle/>
                    <a:p>
                      <a:pPr>
                        <a:spcAft>
                          <a:spcPts val="0"/>
                        </a:spcAft>
                      </a:pPr>
                      <a:r>
                        <a:rPr lang="fr-FR" sz="1600" dirty="0">
                          <a:effectLst/>
                        </a:rPr>
                        <a:t>Equité en santé</a:t>
                      </a:r>
                      <a:endParaRPr lang="fr-FR" sz="160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567486905"/>
                  </a:ext>
                </a:extLst>
              </a:tr>
              <a:tr h="148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smtClean="0">
                          <a:effectLst/>
                        </a:rPr>
                        <a:t>Variables </a:t>
                      </a:r>
                      <a:r>
                        <a:rPr lang="fr-FR" sz="1600" dirty="0" err="1" smtClean="0">
                          <a:effectLst/>
                        </a:rPr>
                        <a:t>socio-démographiques</a:t>
                      </a:r>
                      <a:r>
                        <a:rPr lang="fr-FR" sz="1600" dirty="0" smtClean="0">
                          <a:effectLst/>
                        </a:rPr>
                        <a:t> : </a:t>
                      </a:r>
                      <a:r>
                        <a:rPr lang="fr-FR" sz="1600" b="0" dirty="0" smtClean="0">
                          <a:effectLst/>
                        </a:rPr>
                        <a:t>description du foyer, situation</a:t>
                      </a:r>
                      <a:r>
                        <a:rPr lang="fr-FR" sz="1600" b="0" baseline="0" dirty="0" smtClean="0">
                          <a:effectLst/>
                        </a:rPr>
                        <a:t> professionnelle, diplômes, situation financière, pays de naissance, nationalité</a:t>
                      </a:r>
                      <a:endParaRPr lang="fr-FR" sz="1600" b="0" dirty="0" smtClean="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498246439"/>
                  </a:ext>
                </a:extLst>
              </a:tr>
            </a:tbl>
          </a:graphicData>
        </a:graphic>
      </p:graphicFrame>
    </p:spTree>
    <p:extLst>
      <p:ext uri="{BB962C8B-B14F-4D97-AF65-F5344CB8AC3E}">
        <p14:creationId xmlns:p14="http://schemas.microsoft.com/office/powerpoint/2010/main" val="2741389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368" y="188640"/>
            <a:ext cx="6028943" cy="936104"/>
          </a:xfrm>
        </p:spPr>
        <p:txBody>
          <a:bodyPr/>
          <a:lstStyle/>
          <a:p>
            <a:pPr algn="ctr"/>
            <a:r>
              <a:rPr lang="fr-FR" dirty="0" smtClean="0"/>
              <a:t>Thématiques des questionnaires à venir</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13" name="ZoneTexte 12"/>
          <p:cNvSpPr txBox="1"/>
          <p:nvPr/>
        </p:nvSpPr>
        <p:spPr>
          <a:xfrm>
            <a:off x="3491880" y="1196752"/>
            <a:ext cx="873959" cy="360040"/>
          </a:xfrm>
          <a:prstGeom prst="rect">
            <a:avLst/>
          </a:prstGeom>
          <a:noFill/>
        </p:spPr>
        <p:txBody>
          <a:bodyPr wrap="square" lIns="36000" tIns="0" rIns="36000" bIns="0" rtlCol="0">
            <a:spAutoFit/>
          </a:bodyPr>
          <a:lstStyle/>
          <a:p>
            <a:endParaRPr lang="fr-FR" sz="1300" dirty="0" smtClean="0">
              <a:solidFill>
                <a:schemeClr val="accent6"/>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4084121738"/>
              </p:ext>
            </p:extLst>
          </p:nvPr>
        </p:nvGraphicFramePr>
        <p:xfrm>
          <a:off x="961929" y="1371053"/>
          <a:ext cx="7220142" cy="5029200"/>
        </p:xfrm>
        <a:graphic>
          <a:graphicData uri="http://schemas.openxmlformats.org/drawingml/2006/table">
            <a:tbl>
              <a:tblPr firstRow="1" firstCol="1" bandRow="1">
                <a:tableStyleId>{D27102A9-8310-4765-A935-A1911B00CA55}</a:tableStyleId>
              </a:tblPr>
              <a:tblGrid>
                <a:gridCol w="5329909">
                  <a:extLst>
                    <a:ext uri="{9D8B030D-6E8A-4147-A177-3AD203B41FA5}">
                      <a16:colId xmlns:a16="http://schemas.microsoft.com/office/drawing/2014/main" val="3607981325"/>
                    </a:ext>
                  </a:extLst>
                </a:gridCol>
                <a:gridCol w="1890233">
                  <a:extLst>
                    <a:ext uri="{9D8B030D-6E8A-4147-A177-3AD203B41FA5}">
                      <a16:colId xmlns:a16="http://schemas.microsoft.com/office/drawing/2014/main" val="1549852778"/>
                    </a:ext>
                  </a:extLst>
                </a:gridCol>
              </a:tblGrid>
              <a:tr h="148359">
                <a:tc>
                  <a:txBody>
                    <a:bodyPr/>
                    <a:lstStyle/>
                    <a:p>
                      <a:pPr algn="just">
                        <a:spcAft>
                          <a:spcPts val="0"/>
                        </a:spcAft>
                      </a:pPr>
                      <a:r>
                        <a:rPr lang="fr-FR" sz="1500" dirty="0">
                          <a:solidFill>
                            <a:schemeClr val="accent4"/>
                          </a:solidFill>
                          <a:effectLst/>
                        </a:rPr>
                        <a:t>Modules thématiques de questions</a:t>
                      </a:r>
                      <a:endParaRPr lang="fr-FR" sz="1500" dirty="0">
                        <a:solidFill>
                          <a:schemeClr val="accent4"/>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dirty="0">
                          <a:solidFill>
                            <a:schemeClr val="accent4"/>
                          </a:solidFill>
                          <a:effectLst/>
                        </a:rPr>
                        <a:t>Editions</a:t>
                      </a:r>
                      <a:endParaRPr lang="fr-FR" sz="1500" dirty="0">
                        <a:solidFill>
                          <a:schemeClr val="accent4"/>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470239903"/>
                  </a:ext>
                </a:extLst>
              </a:tr>
              <a:tr h="148359">
                <a:tc>
                  <a:txBody>
                    <a:bodyPr/>
                    <a:lstStyle/>
                    <a:p>
                      <a:pPr algn="just">
                        <a:spcAft>
                          <a:spcPts val="0"/>
                        </a:spcAft>
                      </a:pPr>
                      <a:r>
                        <a:rPr lang="fr-FR" sz="1500" dirty="0">
                          <a:effectLst/>
                        </a:rPr>
                        <a:t>Santé mentale : Anxiété</a:t>
                      </a:r>
                      <a:endParaRPr lang="fr-FR" sz="1500" dirty="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 / 2030</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945590212"/>
                  </a:ext>
                </a:extLst>
              </a:tr>
              <a:tr h="148359">
                <a:tc>
                  <a:txBody>
                    <a:bodyPr/>
                    <a:lstStyle/>
                    <a:p>
                      <a:pPr algn="just">
                        <a:spcAft>
                          <a:spcPts val="0"/>
                        </a:spcAft>
                      </a:pPr>
                      <a:r>
                        <a:rPr lang="fr-FR" sz="1500">
                          <a:effectLst/>
                        </a:rPr>
                        <a:t>Sommeil</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 / 2028</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06602821"/>
                  </a:ext>
                </a:extLst>
              </a:tr>
              <a:tr h="148359">
                <a:tc>
                  <a:txBody>
                    <a:bodyPr/>
                    <a:lstStyle/>
                    <a:p>
                      <a:pPr algn="just">
                        <a:spcAft>
                          <a:spcPts val="0"/>
                        </a:spcAft>
                      </a:pPr>
                      <a:r>
                        <a:rPr lang="fr-FR" sz="1500">
                          <a:effectLst/>
                        </a:rPr>
                        <a:t>Prévention de la canicule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 / 2030</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332557014"/>
                  </a:ext>
                </a:extLst>
              </a:tr>
              <a:tr h="148359">
                <a:tc>
                  <a:txBody>
                    <a:bodyPr/>
                    <a:lstStyle/>
                    <a:p>
                      <a:pPr algn="just">
                        <a:spcAft>
                          <a:spcPts val="0"/>
                        </a:spcAft>
                      </a:pPr>
                      <a:r>
                        <a:rPr lang="fr-FR" sz="1500">
                          <a:effectLst/>
                        </a:rPr>
                        <a:t>Antibiorésistance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 / 2028</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875152925"/>
                  </a:ext>
                </a:extLst>
              </a:tr>
              <a:tr h="148359">
                <a:tc>
                  <a:txBody>
                    <a:bodyPr/>
                    <a:lstStyle/>
                    <a:p>
                      <a:pPr algn="just">
                        <a:spcAft>
                          <a:spcPts val="0"/>
                        </a:spcAft>
                      </a:pPr>
                      <a:r>
                        <a:rPr lang="fr-FR" sz="1500" dirty="0">
                          <a:effectLst/>
                        </a:rPr>
                        <a:t>Pratiques vaccinales</a:t>
                      </a:r>
                      <a:endParaRPr lang="fr-FR" sz="1500" dirty="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 / 2026</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736682659"/>
                  </a:ext>
                </a:extLst>
              </a:tr>
              <a:tr h="148359">
                <a:tc>
                  <a:txBody>
                    <a:bodyPr/>
                    <a:lstStyle/>
                    <a:p>
                      <a:pPr algn="just">
                        <a:spcAft>
                          <a:spcPts val="0"/>
                        </a:spcAft>
                      </a:pPr>
                      <a:r>
                        <a:rPr lang="fr-FR" sz="1500">
                          <a:effectLst/>
                        </a:rPr>
                        <a:t>Chutes </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dirty="0">
                          <a:effectLst/>
                        </a:rPr>
                        <a:t>2024 / 2030</a:t>
                      </a:r>
                      <a:endParaRPr lang="fr-FR" sz="150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793897575"/>
                  </a:ext>
                </a:extLst>
              </a:tr>
              <a:tr h="148359">
                <a:tc>
                  <a:txBody>
                    <a:bodyPr/>
                    <a:lstStyle/>
                    <a:p>
                      <a:pPr algn="just">
                        <a:spcAft>
                          <a:spcPts val="0"/>
                        </a:spcAft>
                      </a:pPr>
                      <a:r>
                        <a:rPr lang="fr-FR" sz="1500">
                          <a:effectLst/>
                        </a:rPr>
                        <a:t>Maladies transmises par les tiques</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08793653"/>
                  </a:ext>
                </a:extLst>
              </a:tr>
              <a:tr h="148359">
                <a:tc>
                  <a:txBody>
                    <a:bodyPr/>
                    <a:lstStyle/>
                    <a:p>
                      <a:pPr algn="just">
                        <a:spcAft>
                          <a:spcPts val="0"/>
                        </a:spcAft>
                      </a:pPr>
                      <a:r>
                        <a:rPr lang="fr-FR" sz="1500">
                          <a:effectLst/>
                        </a:rPr>
                        <a:t>Hypertension artérielle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354632309"/>
                  </a:ext>
                </a:extLst>
              </a:tr>
              <a:tr h="148359">
                <a:tc>
                  <a:txBody>
                    <a:bodyPr/>
                    <a:lstStyle/>
                    <a:p>
                      <a:pPr algn="just">
                        <a:spcAft>
                          <a:spcPts val="0"/>
                        </a:spcAft>
                      </a:pPr>
                      <a:r>
                        <a:rPr lang="fr-FR" sz="1500">
                          <a:effectLst/>
                        </a:rPr>
                        <a:t>Accidents de la vie courante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518743677"/>
                  </a:ext>
                </a:extLst>
              </a:tr>
              <a:tr h="148359">
                <a:tc>
                  <a:txBody>
                    <a:bodyPr/>
                    <a:lstStyle/>
                    <a:p>
                      <a:pPr algn="just">
                        <a:spcAft>
                          <a:spcPts val="0"/>
                        </a:spcAft>
                      </a:pPr>
                      <a:r>
                        <a:rPr lang="fr-FR" sz="1500">
                          <a:effectLst/>
                        </a:rPr>
                        <a:t>Diabète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549439097"/>
                  </a:ext>
                </a:extLst>
              </a:tr>
              <a:tr h="148359">
                <a:tc>
                  <a:txBody>
                    <a:bodyPr/>
                    <a:lstStyle/>
                    <a:p>
                      <a:pPr algn="just">
                        <a:spcAft>
                          <a:spcPts val="0"/>
                        </a:spcAft>
                      </a:pPr>
                      <a:r>
                        <a:rPr lang="fr-FR" sz="1500">
                          <a:effectLst/>
                        </a:rPr>
                        <a:t>Activité physique </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919729863"/>
                  </a:ext>
                </a:extLst>
              </a:tr>
              <a:tr h="148359">
                <a:tc>
                  <a:txBody>
                    <a:bodyPr/>
                    <a:lstStyle/>
                    <a:p>
                      <a:pPr algn="just">
                        <a:spcAft>
                          <a:spcPts val="0"/>
                        </a:spcAft>
                      </a:pPr>
                      <a:r>
                        <a:rPr lang="fr-FR" sz="1500">
                          <a:effectLst/>
                        </a:rPr>
                        <a:t>Pratiques alimentaires </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2024</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245363060"/>
                  </a:ext>
                </a:extLst>
              </a:tr>
              <a:tr h="148359">
                <a:tc>
                  <a:txBody>
                    <a:bodyPr/>
                    <a:lstStyle/>
                    <a:p>
                      <a:pPr algn="just">
                        <a:spcAft>
                          <a:spcPts val="0"/>
                        </a:spcAft>
                      </a:pPr>
                      <a:r>
                        <a:rPr lang="fr-FR" sz="1500">
                          <a:effectLst/>
                        </a:rPr>
                        <a:t>Addictions : tabac / alcool / drogues</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2026 / 2030</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92855576"/>
                  </a:ext>
                </a:extLst>
              </a:tr>
              <a:tr h="148359">
                <a:tc>
                  <a:txBody>
                    <a:bodyPr/>
                    <a:lstStyle/>
                    <a:p>
                      <a:pPr algn="just">
                        <a:spcAft>
                          <a:spcPts val="0"/>
                        </a:spcAft>
                      </a:pPr>
                      <a:r>
                        <a:rPr lang="fr-FR" sz="1500">
                          <a:effectLst/>
                        </a:rPr>
                        <a:t>Jeux d'argent et de hasard </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2026 / 2030</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481635835"/>
                  </a:ext>
                </a:extLst>
              </a:tr>
              <a:tr h="148359">
                <a:tc>
                  <a:txBody>
                    <a:bodyPr/>
                    <a:lstStyle/>
                    <a:p>
                      <a:pPr algn="just">
                        <a:spcAft>
                          <a:spcPts val="0"/>
                        </a:spcAft>
                      </a:pPr>
                      <a:r>
                        <a:rPr lang="fr-FR" sz="1500">
                          <a:effectLst/>
                        </a:rPr>
                        <a:t>Dépistage des hépatites</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2026 / 2030</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613598454"/>
                  </a:ext>
                </a:extLst>
              </a:tr>
              <a:tr h="148359">
                <a:tc>
                  <a:txBody>
                    <a:bodyPr/>
                    <a:lstStyle/>
                    <a:p>
                      <a:pPr algn="just">
                        <a:spcAft>
                          <a:spcPts val="0"/>
                        </a:spcAft>
                      </a:pPr>
                      <a:r>
                        <a:rPr lang="fr-FR" sz="1500" dirty="0">
                          <a:effectLst/>
                        </a:rPr>
                        <a:t>Nage</a:t>
                      </a:r>
                      <a:endParaRPr lang="fr-FR" sz="1500" dirty="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2026</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1941280264"/>
                  </a:ext>
                </a:extLst>
              </a:tr>
              <a:tr h="148359">
                <a:tc>
                  <a:txBody>
                    <a:bodyPr/>
                    <a:lstStyle/>
                    <a:p>
                      <a:pPr algn="just">
                        <a:spcAft>
                          <a:spcPts val="0"/>
                        </a:spcAft>
                      </a:pPr>
                      <a:r>
                        <a:rPr lang="fr-FR" sz="1500">
                          <a:effectLst/>
                        </a:rPr>
                        <a:t>Mesures de contrôle et d'hygiène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2028</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4297539"/>
                  </a:ext>
                </a:extLst>
              </a:tr>
              <a:tr h="148359">
                <a:tc>
                  <a:txBody>
                    <a:bodyPr/>
                    <a:lstStyle/>
                    <a:p>
                      <a:pPr algn="just">
                        <a:spcAft>
                          <a:spcPts val="0"/>
                        </a:spcAft>
                      </a:pPr>
                      <a:r>
                        <a:rPr lang="fr-FR" sz="1500">
                          <a:effectLst/>
                        </a:rPr>
                        <a:t>Santé sexuelle</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2028</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636646358"/>
                  </a:ext>
                </a:extLst>
              </a:tr>
              <a:tr h="148359">
                <a:tc>
                  <a:txBody>
                    <a:bodyPr/>
                    <a:lstStyle/>
                    <a:p>
                      <a:pPr algn="just">
                        <a:spcAft>
                          <a:spcPts val="0"/>
                        </a:spcAft>
                      </a:pPr>
                      <a:r>
                        <a:rPr lang="fr-FR" sz="1500">
                          <a:effectLst/>
                        </a:rPr>
                        <a:t>Dépistage VIH et IST</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2028</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3418965940"/>
                  </a:ext>
                </a:extLst>
              </a:tr>
              <a:tr h="148359">
                <a:tc>
                  <a:txBody>
                    <a:bodyPr/>
                    <a:lstStyle/>
                    <a:p>
                      <a:pPr algn="just">
                        <a:spcAft>
                          <a:spcPts val="0"/>
                        </a:spcAft>
                      </a:pPr>
                      <a:r>
                        <a:rPr lang="fr-FR" sz="1500">
                          <a:effectLst/>
                        </a:rPr>
                        <a:t>Infections alimentaires</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a:effectLst/>
                        </a:rPr>
                        <a:t>2028</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2726106485"/>
                  </a:ext>
                </a:extLst>
              </a:tr>
              <a:tr h="148359">
                <a:tc>
                  <a:txBody>
                    <a:bodyPr/>
                    <a:lstStyle/>
                    <a:p>
                      <a:pPr algn="just">
                        <a:spcAft>
                          <a:spcPts val="0"/>
                        </a:spcAft>
                      </a:pPr>
                      <a:r>
                        <a:rPr lang="fr-FR" sz="1500">
                          <a:effectLst/>
                        </a:rPr>
                        <a:t>Avancée en âge en santé</a:t>
                      </a:r>
                      <a:endParaRPr lang="fr-FR" sz="1500">
                        <a:solidFill>
                          <a:srgbClr val="000000"/>
                        </a:solidFill>
                        <a:effectLst/>
                        <a:latin typeface="Calibri" panose="020F0502020204030204" pitchFamily="34" charset="0"/>
                        <a:ea typeface="Calibri" panose="020F0502020204030204" pitchFamily="34" charset="0"/>
                      </a:endParaRPr>
                    </a:p>
                  </a:txBody>
                  <a:tcPr marL="66762" marR="66762" marT="0" marB="0"/>
                </a:tc>
                <a:tc>
                  <a:txBody>
                    <a:bodyPr/>
                    <a:lstStyle/>
                    <a:p>
                      <a:pPr algn="just">
                        <a:spcAft>
                          <a:spcPts val="0"/>
                        </a:spcAft>
                      </a:pPr>
                      <a:r>
                        <a:rPr lang="fr-FR" sz="1500" dirty="0">
                          <a:effectLst/>
                        </a:rPr>
                        <a:t>2028</a:t>
                      </a:r>
                      <a:endParaRPr lang="fr-FR" sz="1500" dirty="0">
                        <a:solidFill>
                          <a:srgbClr val="000000"/>
                        </a:solidFill>
                        <a:effectLst/>
                        <a:latin typeface="Calibri" panose="020F0502020204030204" pitchFamily="34" charset="0"/>
                        <a:ea typeface="Calibri" panose="020F0502020204030204" pitchFamily="34" charset="0"/>
                      </a:endParaRPr>
                    </a:p>
                  </a:txBody>
                  <a:tcPr marL="66762" marR="66762" marT="0" marB="0"/>
                </a:tc>
                <a:extLst>
                  <a:ext uri="{0D108BD9-81ED-4DB2-BD59-A6C34878D82A}">
                    <a16:rowId xmlns:a16="http://schemas.microsoft.com/office/drawing/2014/main" val="552502023"/>
                  </a:ext>
                </a:extLst>
              </a:tr>
            </a:tbl>
          </a:graphicData>
        </a:graphic>
      </p:graphicFrame>
    </p:spTree>
    <p:extLst>
      <p:ext uri="{BB962C8B-B14F-4D97-AF65-F5344CB8AC3E}">
        <p14:creationId xmlns:p14="http://schemas.microsoft.com/office/powerpoint/2010/main" val="27717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368" y="188640"/>
            <a:ext cx="6028943" cy="936104"/>
          </a:xfrm>
        </p:spPr>
        <p:txBody>
          <a:bodyPr/>
          <a:lstStyle/>
          <a:p>
            <a:r>
              <a:rPr lang="fr-FR" dirty="0"/>
              <a:t>depuis 30 </a:t>
            </a:r>
            <a:r>
              <a:rPr lang="fr-FR" dirty="0" smtClean="0"/>
              <a:t>ans, </a:t>
            </a:r>
            <a:r>
              <a:rPr lang="fr-FR" dirty="0"/>
              <a:t>Un </a:t>
            </a:r>
            <a:r>
              <a:rPr lang="fr-FR" dirty="0" smtClean="0"/>
              <a:t>observatoire utile à l’action</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13" name="ZoneTexte 12"/>
          <p:cNvSpPr txBox="1"/>
          <p:nvPr/>
        </p:nvSpPr>
        <p:spPr>
          <a:xfrm>
            <a:off x="3491880" y="1196752"/>
            <a:ext cx="873959" cy="360040"/>
          </a:xfrm>
          <a:prstGeom prst="rect">
            <a:avLst/>
          </a:prstGeom>
          <a:noFill/>
        </p:spPr>
        <p:txBody>
          <a:bodyPr wrap="square" lIns="36000" tIns="0" rIns="36000" bIns="0" rtlCol="0">
            <a:spAutoFit/>
          </a:bodyPr>
          <a:lstStyle/>
          <a:p>
            <a:endParaRPr lang="fr-FR" sz="1300" dirty="0" smtClean="0">
              <a:solidFill>
                <a:schemeClr val="accent6"/>
              </a:solidFill>
            </a:endParaRPr>
          </a:p>
        </p:txBody>
      </p:sp>
      <p:sp>
        <p:nvSpPr>
          <p:cNvPr id="14" name="Espace réservé du texte 2"/>
          <p:cNvSpPr txBox="1">
            <a:spLocks/>
          </p:cNvSpPr>
          <p:nvPr/>
        </p:nvSpPr>
        <p:spPr>
          <a:xfrm>
            <a:off x="627758" y="2096852"/>
            <a:ext cx="3224162" cy="1440160"/>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ctr">
              <a:buFont typeface="Wingdings" panose="05000000000000000000" pitchFamily="2" charset="2"/>
              <a:buChar char="Ø"/>
            </a:pPr>
            <a:r>
              <a:rPr lang="fr-FR" b="0" dirty="0" smtClean="0"/>
              <a:t> Mise en évidence d’une hausse importante des épisodes dépressifs chez les jeunes entre 2017 et 2021</a:t>
            </a:r>
          </a:p>
        </p:txBody>
      </p:sp>
      <p:sp>
        <p:nvSpPr>
          <p:cNvPr id="16" name="Espace réservé du texte 2"/>
          <p:cNvSpPr txBox="1">
            <a:spLocks/>
          </p:cNvSpPr>
          <p:nvPr/>
        </p:nvSpPr>
        <p:spPr>
          <a:xfrm>
            <a:off x="5619119" y="2276872"/>
            <a:ext cx="3168352" cy="651407"/>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fr-FR" b="0" dirty="0" smtClean="0">
                <a:sym typeface="Wingdings" panose="05000000000000000000" pitchFamily="2" charset="2"/>
              </a:rPr>
              <a:t>Campagne d’information dédiée</a:t>
            </a:r>
            <a:endParaRPr lang="fr-FR" b="0" dirty="0" smtClean="0"/>
          </a:p>
        </p:txBody>
      </p:sp>
      <p:pic>
        <p:nvPicPr>
          <p:cNvPr id="10" name="Image 9"/>
          <p:cNvPicPr>
            <a:picLocks noChangeAspect="1"/>
          </p:cNvPicPr>
          <p:nvPr/>
        </p:nvPicPr>
        <p:blipFill>
          <a:blip r:embed="rId4"/>
          <a:stretch>
            <a:fillRect/>
          </a:stretch>
        </p:blipFill>
        <p:spPr>
          <a:xfrm>
            <a:off x="251520" y="6363575"/>
            <a:ext cx="5367599" cy="438669"/>
          </a:xfrm>
          <a:prstGeom prst="rect">
            <a:avLst/>
          </a:prstGeom>
        </p:spPr>
      </p:pic>
      <p:sp>
        <p:nvSpPr>
          <p:cNvPr id="11" name="Double flèche horizontale 10"/>
          <p:cNvSpPr/>
          <p:nvPr/>
        </p:nvSpPr>
        <p:spPr>
          <a:xfrm>
            <a:off x="4526113" y="2262700"/>
            <a:ext cx="566201" cy="288032"/>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7" name="Image 16"/>
          <p:cNvPicPr>
            <a:picLocks noChangeAspect="1"/>
          </p:cNvPicPr>
          <p:nvPr/>
        </p:nvPicPr>
        <p:blipFill>
          <a:blip r:embed="rId5"/>
          <a:stretch>
            <a:fillRect/>
          </a:stretch>
        </p:blipFill>
        <p:spPr>
          <a:xfrm>
            <a:off x="5336918" y="2782086"/>
            <a:ext cx="1813788" cy="2664000"/>
          </a:xfrm>
          <a:prstGeom prst="rect">
            <a:avLst/>
          </a:prstGeom>
        </p:spPr>
      </p:pic>
      <p:pic>
        <p:nvPicPr>
          <p:cNvPr id="18" name="Image 17"/>
          <p:cNvPicPr>
            <a:picLocks noChangeAspect="1"/>
          </p:cNvPicPr>
          <p:nvPr/>
        </p:nvPicPr>
        <p:blipFill>
          <a:blip r:embed="rId6"/>
          <a:stretch>
            <a:fillRect/>
          </a:stretch>
        </p:blipFill>
        <p:spPr>
          <a:xfrm>
            <a:off x="7233317" y="3144303"/>
            <a:ext cx="1815428" cy="2664000"/>
          </a:xfrm>
          <a:prstGeom prst="rect">
            <a:avLst/>
          </a:prstGeom>
        </p:spPr>
      </p:pic>
      <p:sp>
        <p:nvSpPr>
          <p:cNvPr id="15" name="Espace réservé du texte 2"/>
          <p:cNvSpPr txBox="1">
            <a:spLocks/>
          </p:cNvSpPr>
          <p:nvPr/>
        </p:nvSpPr>
        <p:spPr>
          <a:xfrm>
            <a:off x="1331640" y="1412776"/>
            <a:ext cx="7488832" cy="648072"/>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fr-FR" b="0" dirty="0" smtClean="0">
                <a:solidFill>
                  <a:schemeClr val="bg1">
                    <a:lumMod val="65000"/>
                  </a:schemeClr>
                </a:solidFill>
              </a:rPr>
              <a:t>Une enquête transversale répétée, réalisée par téléphone depuis 1992</a:t>
            </a:r>
          </a:p>
          <a:p>
            <a:pPr lvl="2"/>
            <a:r>
              <a:rPr lang="fr-FR" b="0" dirty="0" smtClean="0">
                <a:solidFill>
                  <a:schemeClr val="bg1">
                    <a:lumMod val="65000"/>
                  </a:schemeClr>
                </a:solidFill>
              </a:rPr>
              <a:t>Participe à l’orientation des politiques publiques de santé, par exemple : </a:t>
            </a:r>
          </a:p>
        </p:txBody>
      </p:sp>
      <p:pic>
        <p:nvPicPr>
          <p:cNvPr id="4" name="Image 3"/>
          <p:cNvPicPr>
            <a:picLocks noChangeAspect="1"/>
          </p:cNvPicPr>
          <p:nvPr/>
        </p:nvPicPr>
        <p:blipFill>
          <a:blip r:embed="rId7"/>
          <a:stretch>
            <a:fillRect/>
          </a:stretch>
        </p:blipFill>
        <p:spPr>
          <a:xfrm>
            <a:off x="362242" y="3212976"/>
            <a:ext cx="3777710" cy="2983212"/>
          </a:xfrm>
          <a:prstGeom prst="rect">
            <a:avLst/>
          </a:prstGeom>
        </p:spPr>
      </p:pic>
      <p:sp>
        <p:nvSpPr>
          <p:cNvPr id="19" name="Ellipse 18"/>
          <p:cNvSpPr/>
          <p:nvPr/>
        </p:nvSpPr>
        <p:spPr>
          <a:xfrm>
            <a:off x="827584" y="3300715"/>
            <a:ext cx="576064" cy="16561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8"/>
          <a:stretch>
            <a:fillRect/>
          </a:stretch>
        </p:blipFill>
        <p:spPr>
          <a:xfrm>
            <a:off x="384959" y="6167324"/>
            <a:ext cx="3814952" cy="175978"/>
          </a:xfrm>
          <a:prstGeom prst="rect">
            <a:avLst/>
          </a:prstGeom>
        </p:spPr>
      </p:pic>
    </p:spTree>
    <p:extLst>
      <p:ext uri="{BB962C8B-B14F-4D97-AF65-F5344CB8AC3E}">
        <p14:creationId xmlns:p14="http://schemas.microsoft.com/office/powerpoint/2010/main" val="3787078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Position sociale dans les futures enquêtes de Sante publique </a:t>
            </a:r>
            <a:r>
              <a:rPr lang="fr-FR" dirty="0" err="1" smtClean="0"/>
              <a:t>france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5" name="Image 4"/>
          <p:cNvPicPr>
            <a:picLocks noChangeAspect="1"/>
          </p:cNvPicPr>
          <p:nvPr/>
        </p:nvPicPr>
        <p:blipFill>
          <a:blip r:embed="rId3"/>
          <a:stretch>
            <a:fillRect/>
          </a:stretch>
        </p:blipFill>
        <p:spPr>
          <a:xfrm>
            <a:off x="73000" y="1402655"/>
            <a:ext cx="9000603" cy="3754537"/>
          </a:xfrm>
          <a:prstGeom prst="rect">
            <a:avLst/>
          </a:prstGeom>
        </p:spPr>
      </p:pic>
      <p:sp>
        <p:nvSpPr>
          <p:cNvPr id="7" name="ZoneTexte 6">
            <a:extLst>
              <a:ext uri="{FF2B5EF4-FFF2-40B4-BE49-F238E27FC236}">
                <a16:creationId xmlns:a16="http://schemas.microsoft.com/office/drawing/2014/main" id="{E2CBD496-7766-DC08-CB9B-0BAB4982C735}"/>
              </a:ext>
            </a:extLst>
          </p:cNvPr>
          <p:cNvSpPr txBox="1"/>
          <p:nvPr/>
        </p:nvSpPr>
        <p:spPr>
          <a:xfrm>
            <a:off x="3059832" y="5679342"/>
            <a:ext cx="5667375" cy="1077218"/>
          </a:xfrm>
          <a:prstGeom prst="rect">
            <a:avLst/>
          </a:prstGeom>
          <a:noFill/>
        </p:spPr>
        <p:txBody>
          <a:bodyPr wrap="square" lIns="36000" tIns="0" rIns="36000" bIns="0" rtlCol="0">
            <a:spAutoFit/>
          </a:bodyPr>
          <a:lstStyle/>
          <a:p>
            <a:pPr>
              <a:spcAft>
                <a:spcPts val="600"/>
              </a:spcAft>
            </a:pPr>
            <a:r>
              <a:rPr lang="fr-FR" sz="1100" b="1" dirty="0">
                <a:solidFill>
                  <a:schemeClr val="accent6"/>
                </a:solidFill>
              </a:rPr>
              <a:t>Questionnaire</a:t>
            </a:r>
            <a:r>
              <a:rPr lang="fr-FR" sz="1100" dirty="0">
                <a:solidFill>
                  <a:schemeClr val="accent6"/>
                </a:solidFill>
              </a:rPr>
              <a:t> </a:t>
            </a:r>
            <a:r>
              <a:rPr lang="fr-FR" sz="1100" dirty="0">
                <a:solidFill>
                  <a:schemeClr val="accent6"/>
                </a:solidFill>
                <a:sym typeface="Wingdings" panose="05000000000000000000" pitchFamily="2" charset="2"/>
              </a:rPr>
              <a:t> </a:t>
            </a:r>
            <a:r>
              <a:rPr lang="fr-FR" sz="1100" b="1" dirty="0">
                <a:solidFill>
                  <a:schemeClr val="accent6"/>
                </a:solidFill>
                <a:sym typeface="Wingdings" panose="05000000000000000000" pitchFamily="2" charset="2"/>
              </a:rPr>
              <a:t>1min30 dédiée aux ISS</a:t>
            </a:r>
          </a:p>
          <a:p>
            <a:pPr>
              <a:spcAft>
                <a:spcPts val="600"/>
              </a:spcAft>
            </a:pPr>
            <a:r>
              <a:rPr lang="fr-FR" sz="1100" b="1" dirty="0">
                <a:solidFill>
                  <a:schemeClr val="accent6"/>
                </a:solidFill>
                <a:sym typeface="Wingdings" panose="05000000000000000000" pitchFamily="2" charset="2"/>
              </a:rPr>
              <a:t>Données liées à la position sociale collectées à chaque baromètre</a:t>
            </a:r>
          </a:p>
          <a:p>
            <a:pPr>
              <a:spcAft>
                <a:spcPts val="600"/>
              </a:spcAft>
            </a:pPr>
            <a:r>
              <a:rPr lang="fr-FR" sz="1100" b="1" dirty="0">
                <a:solidFill>
                  <a:schemeClr val="accent6"/>
                </a:solidFill>
                <a:sym typeface="Wingdings" panose="05000000000000000000" pitchFamily="2" charset="2"/>
              </a:rPr>
              <a:t>Thématiques développées spécifiquement pour chaque baromètre</a:t>
            </a:r>
          </a:p>
          <a:p>
            <a:r>
              <a:rPr lang="fr-FR" sz="1100" dirty="0">
                <a:solidFill>
                  <a:schemeClr val="accent6"/>
                </a:solidFill>
                <a:sym typeface="Wingdings" panose="05000000000000000000" pitchFamily="2" charset="2"/>
              </a:rPr>
              <a:t>   - En 2024  Origine, Discrimination, Insécurité alimentaire</a:t>
            </a:r>
          </a:p>
          <a:p>
            <a:r>
              <a:rPr lang="fr-FR" sz="1100" dirty="0">
                <a:solidFill>
                  <a:schemeClr val="accent6"/>
                </a:solidFill>
                <a:sym typeface="Wingdings" panose="05000000000000000000" pitchFamily="2" charset="2"/>
              </a:rPr>
              <a:t>   - En 2026</a:t>
            </a:r>
            <a:r>
              <a:rPr lang="fr-FR" sz="1100" dirty="0">
                <a:solidFill>
                  <a:schemeClr val="accent6"/>
                </a:solidFill>
              </a:rPr>
              <a:t> </a:t>
            </a:r>
            <a:r>
              <a:rPr lang="fr-FR" sz="1100" dirty="0">
                <a:solidFill>
                  <a:schemeClr val="accent6"/>
                </a:solidFill>
                <a:sym typeface="Wingdings" panose="05000000000000000000" pitchFamily="2" charset="2"/>
              </a:rPr>
              <a:t> Logement, Soutien social…</a:t>
            </a:r>
            <a:endParaRPr lang="fr-FR" sz="1100" dirty="0">
              <a:solidFill>
                <a:schemeClr val="accent6"/>
              </a:solidFill>
            </a:endParaRPr>
          </a:p>
        </p:txBody>
      </p:sp>
      <p:sp>
        <p:nvSpPr>
          <p:cNvPr id="9" name="Flèche : bas 7">
            <a:extLst>
              <a:ext uri="{FF2B5EF4-FFF2-40B4-BE49-F238E27FC236}">
                <a16:creationId xmlns:a16="http://schemas.microsoft.com/office/drawing/2014/main" id="{1C0B750D-ECE4-D9B6-A664-98400C378FF5}"/>
              </a:ext>
            </a:extLst>
          </p:cNvPr>
          <p:cNvSpPr/>
          <p:nvPr/>
        </p:nvSpPr>
        <p:spPr>
          <a:xfrm>
            <a:off x="3275856" y="5241692"/>
            <a:ext cx="434959" cy="3350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70691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35696" y="2852936"/>
            <a:ext cx="7272609" cy="842159"/>
          </a:xfrm>
        </p:spPr>
        <p:txBody>
          <a:bodyPr/>
          <a:lstStyle/>
          <a:p>
            <a:pPr algn="ctr"/>
            <a:r>
              <a:rPr lang="fr-FR" sz="2400" u="none" cap="none" dirty="0" smtClean="0"/>
              <a:t>Merci pour votre attention</a:t>
            </a:r>
            <a:endParaRPr lang="fr-FR" sz="2400" u="none" cap="none"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8640"/>
            <a:ext cx="2232248" cy="1603188"/>
          </a:xfrm>
          <a:prstGeom prst="rect">
            <a:avLst/>
          </a:prstGeom>
        </p:spPr>
      </p:pic>
    </p:spTree>
    <p:extLst>
      <p:ext uri="{BB962C8B-B14F-4D97-AF65-F5344CB8AC3E}">
        <p14:creationId xmlns:p14="http://schemas.microsoft.com/office/powerpoint/2010/main" val="3508113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368" y="188640"/>
            <a:ext cx="6028943" cy="936104"/>
          </a:xfrm>
        </p:spPr>
        <p:txBody>
          <a:bodyPr/>
          <a:lstStyle/>
          <a:p>
            <a:r>
              <a:rPr lang="fr-FR" dirty="0"/>
              <a:t>depuis 30 ans, Un observatoire </a:t>
            </a:r>
            <a:r>
              <a:rPr lang="fr-FR" dirty="0" smtClean="0"/>
              <a:t>utile </a:t>
            </a:r>
            <a:r>
              <a:rPr lang="fr-FR" dirty="0"/>
              <a:t>à l’action</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13" name="ZoneTexte 12"/>
          <p:cNvSpPr txBox="1"/>
          <p:nvPr/>
        </p:nvSpPr>
        <p:spPr>
          <a:xfrm>
            <a:off x="3491880" y="1196752"/>
            <a:ext cx="873959" cy="360040"/>
          </a:xfrm>
          <a:prstGeom prst="rect">
            <a:avLst/>
          </a:prstGeom>
          <a:noFill/>
        </p:spPr>
        <p:txBody>
          <a:bodyPr wrap="square" lIns="36000" tIns="0" rIns="36000" bIns="0" rtlCol="0">
            <a:spAutoFit/>
          </a:bodyPr>
          <a:lstStyle/>
          <a:p>
            <a:endParaRPr lang="fr-FR" sz="1300" dirty="0" smtClean="0">
              <a:solidFill>
                <a:schemeClr val="accent6"/>
              </a:solidFill>
            </a:endParaRPr>
          </a:p>
        </p:txBody>
      </p:sp>
      <p:sp>
        <p:nvSpPr>
          <p:cNvPr id="12" name="Espace réservé du texte 2"/>
          <p:cNvSpPr>
            <a:spLocks noGrp="1"/>
          </p:cNvSpPr>
          <p:nvPr>
            <p:ph type="body" sz="quarter" idx="12"/>
          </p:nvPr>
        </p:nvSpPr>
        <p:spPr>
          <a:xfrm>
            <a:off x="1331640" y="1412776"/>
            <a:ext cx="7488832" cy="648072"/>
          </a:xfrm>
        </p:spPr>
        <p:txBody>
          <a:bodyPr/>
          <a:lstStyle/>
          <a:p>
            <a:pPr lvl="2"/>
            <a:r>
              <a:rPr lang="fr-FR" b="0" dirty="0" smtClean="0">
                <a:solidFill>
                  <a:schemeClr val="bg1">
                    <a:lumMod val="65000"/>
                  </a:schemeClr>
                </a:solidFill>
              </a:rPr>
              <a:t>Une enquête transversale répétée, réalisée par téléphone depuis 1992</a:t>
            </a:r>
            <a:endParaRPr lang="fr-FR" b="0" dirty="0">
              <a:solidFill>
                <a:schemeClr val="bg1">
                  <a:lumMod val="65000"/>
                </a:schemeClr>
              </a:solidFill>
            </a:endParaRPr>
          </a:p>
          <a:p>
            <a:pPr lvl="2"/>
            <a:r>
              <a:rPr lang="fr-FR" b="0" dirty="0" smtClean="0">
                <a:solidFill>
                  <a:schemeClr val="bg1">
                    <a:lumMod val="65000"/>
                  </a:schemeClr>
                </a:solidFill>
              </a:rPr>
              <a:t>Participe à l’orientation des politiques publiques de santé, par exemple : </a:t>
            </a:r>
          </a:p>
        </p:txBody>
      </p:sp>
      <p:sp>
        <p:nvSpPr>
          <p:cNvPr id="14" name="Espace réservé du texte 2"/>
          <p:cNvSpPr txBox="1">
            <a:spLocks/>
          </p:cNvSpPr>
          <p:nvPr/>
        </p:nvSpPr>
        <p:spPr>
          <a:xfrm>
            <a:off x="627758" y="2096852"/>
            <a:ext cx="2432074" cy="1440160"/>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gn="ctr">
              <a:buFont typeface="Wingdings" panose="05000000000000000000" pitchFamily="2" charset="2"/>
              <a:buChar char="Ø"/>
            </a:pPr>
            <a:r>
              <a:rPr lang="fr-FR" b="0" dirty="0"/>
              <a:t> Suivi de l’évolution de la prévalence </a:t>
            </a:r>
            <a:r>
              <a:rPr lang="fr-FR" b="0" dirty="0" smtClean="0"/>
              <a:t>tabagique</a:t>
            </a:r>
            <a:endParaRPr lang="fr-FR" b="0" dirty="0"/>
          </a:p>
        </p:txBody>
      </p:sp>
      <p:sp>
        <p:nvSpPr>
          <p:cNvPr id="16" name="Espace réservé du texte 2"/>
          <p:cNvSpPr txBox="1">
            <a:spLocks/>
          </p:cNvSpPr>
          <p:nvPr/>
        </p:nvSpPr>
        <p:spPr>
          <a:xfrm>
            <a:off x="4231685" y="2096852"/>
            <a:ext cx="4588787" cy="1440160"/>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fr-FR" b="0" dirty="0" smtClean="0"/>
              <a:t>Evaluation </a:t>
            </a:r>
            <a:r>
              <a:rPr lang="fr-FR" b="0" dirty="0"/>
              <a:t>du retour sur investissement lié aux politiques de lutte antitabac mises en place en France entre 2016 et </a:t>
            </a:r>
            <a:r>
              <a:rPr lang="fr-FR" b="0" dirty="0" smtClean="0"/>
              <a:t>2020</a:t>
            </a:r>
          </a:p>
        </p:txBody>
      </p:sp>
      <p:sp>
        <p:nvSpPr>
          <p:cNvPr id="11" name="Double flèche horizontale 10"/>
          <p:cNvSpPr/>
          <p:nvPr/>
        </p:nvSpPr>
        <p:spPr>
          <a:xfrm>
            <a:off x="3362658" y="2196257"/>
            <a:ext cx="566201" cy="288032"/>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4"/>
          <a:stretch>
            <a:fillRect/>
          </a:stretch>
        </p:blipFill>
        <p:spPr>
          <a:xfrm>
            <a:off x="118203" y="2996219"/>
            <a:ext cx="5965965" cy="2665029"/>
          </a:xfrm>
          <a:prstGeom prst="rect">
            <a:avLst/>
          </a:prstGeom>
        </p:spPr>
      </p:pic>
      <p:pic>
        <p:nvPicPr>
          <p:cNvPr id="4" name="Image 3"/>
          <p:cNvPicPr>
            <a:picLocks noChangeAspect="1"/>
          </p:cNvPicPr>
          <p:nvPr/>
        </p:nvPicPr>
        <p:blipFill>
          <a:blip r:embed="rId5"/>
          <a:stretch>
            <a:fillRect/>
          </a:stretch>
        </p:blipFill>
        <p:spPr>
          <a:xfrm>
            <a:off x="251520" y="5877272"/>
            <a:ext cx="7805863" cy="732320"/>
          </a:xfrm>
          <a:prstGeom prst="rect">
            <a:avLst/>
          </a:prstGeom>
        </p:spPr>
      </p:pic>
      <p:sp>
        <p:nvSpPr>
          <p:cNvPr id="18" name="Espace réservé du texte 2"/>
          <p:cNvSpPr txBox="1">
            <a:spLocks/>
          </p:cNvSpPr>
          <p:nvPr/>
        </p:nvSpPr>
        <p:spPr>
          <a:xfrm>
            <a:off x="6252334" y="3302986"/>
            <a:ext cx="2736304" cy="2426342"/>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fr-FR" sz="1400" b="0" dirty="0" smtClean="0"/>
              <a:t>l’augmentation </a:t>
            </a:r>
            <a:r>
              <a:rPr lang="fr-FR" sz="1400" b="0" dirty="0"/>
              <a:t>progressive du prix du </a:t>
            </a:r>
            <a:r>
              <a:rPr lang="fr-FR" sz="1400" b="0" dirty="0" smtClean="0"/>
              <a:t>tabac, </a:t>
            </a:r>
          </a:p>
          <a:p>
            <a:pPr lvl="2"/>
            <a:r>
              <a:rPr lang="fr-FR" sz="1400" b="0" dirty="0" smtClean="0"/>
              <a:t>la </a:t>
            </a:r>
            <a:r>
              <a:rPr lang="fr-FR" sz="1400" b="0" dirty="0"/>
              <a:t>mise en place du paquet de cigarettes </a:t>
            </a:r>
            <a:r>
              <a:rPr lang="fr-FR" sz="1400" b="0" dirty="0" smtClean="0"/>
              <a:t>neutre, </a:t>
            </a:r>
          </a:p>
          <a:p>
            <a:pPr lvl="2"/>
            <a:r>
              <a:rPr lang="fr-FR" sz="1400" b="0" dirty="0" smtClean="0"/>
              <a:t>le </a:t>
            </a:r>
            <a:r>
              <a:rPr lang="fr-FR" sz="1400" b="0" dirty="0"/>
              <a:t>remboursement des substituts </a:t>
            </a:r>
            <a:r>
              <a:rPr lang="fr-FR" sz="1400" b="0" dirty="0" smtClean="0"/>
              <a:t>nicotiniques,</a:t>
            </a:r>
          </a:p>
          <a:p>
            <a:pPr lvl="2"/>
            <a:r>
              <a:rPr lang="fr-FR" sz="1400" b="0" dirty="0" smtClean="0"/>
              <a:t>le </a:t>
            </a:r>
            <a:r>
              <a:rPr lang="fr-FR" sz="1400" b="0" dirty="0"/>
              <a:t>dispositif annuel Mois sans tabac porté par </a:t>
            </a:r>
            <a:r>
              <a:rPr lang="fr-FR" sz="1400" b="0" dirty="0" smtClean="0"/>
              <a:t>l’agence</a:t>
            </a:r>
          </a:p>
        </p:txBody>
      </p:sp>
      <p:sp>
        <p:nvSpPr>
          <p:cNvPr id="5" name="Rectangle 4"/>
          <p:cNvSpPr/>
          <p:nvPr/>
        </p:nvSpPr>
        <p:spPr>
          <a:xfrm>
            <a:off x="4365839" y="3302986"/>
            <a:ext cx="1574313" cy="1854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0056" y="5204552"/>
            <a:ext cx="930985" cy="973909"/>
          </a:xfrm>
          <a:prstGeom prst="rect">
            <a:avLst/>
          </a:prstGeom>
        </p:spPr>
      </p:pic>
    </p:spTree>
    <p:extLst>
      <p:ext uri="{BB962C8B-B14F-4D97-AF65-F5344CB8AC3E}">
        <p14:creationId xmlns:p14="http://schemas.microsoft.com/office/powerpoint/2010/main" val="3248571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1368" y="188640"/>
            <a:ext cx="6028943" cy="936104"/>
          </a:xfrm>
        </p:spPr>
        <p:txBody>
          <a:bodyPr/>
          <a:lstStyle/>
          <a:p>
            <a:r>
              <a:rPr lang="fr-FR" dirty="0"/>
              <a:t>depuis 30 ans, Un observatoire </a:t>
            </a:r>
            <a:r>
              <a:rPr lang="fr-FR" dirty="0" smtClean="0"/>
              <a:t>utile </a:t>
            </a:r>
            <a:r>
              <a:rPr lang="fr-FR" dirty="0"/>
              <a:t>à l’action</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
        <p:nvSpPr>
          <p:cNvPr id="13" name="ZoneTexte 12"/>
          <p:cNvSpPr txBox="1"/>
          <p:nvPr/>
        </p:nvSpPr>
        <p:spPr>
          <a:xfrm>
            <a:off x="3491880" y="1196752"/>
            <a:ext cx="873959" cy="360040"/>
          </a:xfrm>
          <a:prstGeom prst="rect">
            <a:avLst/>
          </a:prstGeom>
          <a:noFill/>
        </p:spPr>
        <p:txBody>
          <a:bodyPr wrap="square" lIns="36000" tIns="0" rIns="36000" bIns="0" rtlCol="0">
            <a:spAutoFit/>
          </a:bodyPr>
          <a:lstStyle/>
          <a:p>
            <a:endParaRPr lang="fr-FR" sz="1300" dirty="0" smtClean="0">
              <a:solidFill>
                <a:schemeClr val="accent6"/>
              </a:solidFill>
            </a:endParaRPr>
          </a:p>
        </p:txBody>
      </p:sp>
      <p:sp>
        <p:nvSpPr>
          <p:cNvPr id="12" name="Espace réservé du texte 2"/>
          <p:cNvSpPr>
            <a:spLocks noGrp="1"/>
          </p:cNvSpPr>
          <p:nvPr>
            <p:ph type="body" sz="quarter" idx="12"/>
          </p:nvPr>
        </p:nvSpPr>
        <p:spPr>
          <a:xfrm>
            <a:off x="1331640" y="1412776"/>
            <a:ext cx="7488832" cy="648072"/>
          </a:xfrm>
        </p:spPr>
        <p:txBody>
          <a:bodyPr/>
          <a:lstStyle/>
          <a:p>
            <a:pPr lvl="2"/>
            <a:r>
              <a:rPr lang="fr-FR" b="0" dirty="0" smtClean="0">
                <a:solidFill>
                  <a:schemeClr val="bg1">
                    <a:lumMod val="65000"/>
                  </a:schemeClr>
                </a:solidFill>
              </a:rPr>
              <a:t>Une enquête transversale répétée, réalisée par téléphone depuis 1992</a:t>
            </a:r>
            <a:endParaRPr lang="fr-FR" b="0" dirty="0">
              <a:solidFill>
                <a:schemeClr val="bg1">
                  <a:lumMod val="65000"/>
                </a:schemeClr>
              </a:solidFill>
            </a:endParaRPr>
          </a:p>
          <a:p>
            <a:pPr lvl="2"/>
            <a:r>
              <a:rPr lang="fr-FR" b="0" dirty="0" smtClean="0">
                <a:solidFill>
                  <a:schemeClr val="bg1">
                    <a:lumMod val="65000"/>
                  </a:schemeClr>
                </a:solidFill>
              </a:rPr>
              <a:t>Participe à l’orientation des politiques publiques de santé, par exemple : </a:t>
            </a:r>
          </a:p>
        </p:txBody>
      </p:sp>
      <p:sp>
        <p:nvSpPr>
          <p:cNvPr id="14" name="Espace réservé du texte 2"/>
          <p:cNvSpPr txBox="1">
            <a:spLocks/>
          </p:cNvSpPr>
          <p:nvPr/>
        </p:nvSpPr>
        <p:spPr>
          <a:xfrm>
            <a:off x="323528" y="2096852"/>
            <a:ext cx="3456384" cy="1440160"/>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Font typeface="Wingdings" panose="05000000000000000000" pitchFamily="2" charset="2"/>
              <a:buChar char="Ø"/>
            </a:pPr>
            <a:r>
              <a:rPr lang="fr-FR" b="0" dirty="0"/>
              <a:t> Suivi </a:t>
            </a:r>
            <a:r>
              <a:rPr lang="fr-FR" b="0" dirty="0" smtClean="0"/>
              <a:t>des connaissances et de l’adoption des comportements de protection contre les maladies transmises par les tiques</a:t>
            </a:r>
            <a:endParaRPr lang="fr-FR" b="0" dirty="0"/>
          </a:p>
        </p:txBody>
      </p:sp>
      <p:sp>
        <p:nvSpPr>
          <p:cNvPr id="16" name="Espace réservé du texte 2"/>
          <p:cNvSpPr txBox="1">
            <a:spLocks/>
          </p:cNvSpPr>
          <p:nvPr/>
        </p:nvSpPr>
        <p:spPr>
          <a:xfrm>
            <a:off x="4644008" y="2096852"/>
            <a:ext cx="4176464" cy="1440160"/>
          </a:xfrm>
          <a:prstGeom prst="rect">
            <a:avLst/>
          </a:prstGeom>
        </p:spPr>
        <p:txBody>
          <a:bodyPr vert="horz" lIns="36000" tIns="0" rIns="36000" bIns="0" rtlCol="0">
            <a:noAutofit/>
          </a:bodyPr>
          <a:lstStyle>
            <a:lvl1pPr marL="0" indent="0" algn="l" defTabSz="914400" rtl="0" eaLnBrk="1" latinLnBrk="0" hangingPunct="1">
              <a:lnSpc>
                <a:spcPct val="110000"/>
              </a:lnSpc>
              <a:spcBef>
                <a:spcPts val="1200"/>
              </a:spcBef>
              <a:buFontTx/>
              <a:buNone/>
              <a:defRPr sz="1800" b="1" kern="1200" cap="all" baseline="0">
                <a:solidFill>
                  <a:schemeClr val="tx2"/>
                </a:solidFill>
                <a:latin typeface="+mn-lt"/>
                <a:ea typeface="+mn-ea"/>
                <a:cs typeface="+mn-cs"/>
              </a:defRPr>
            </a:lvl1pPr>
            <a:lvl2pPr marL="0" indent="0" algn="l" defTabSz="914400" rtl="0" eaLnBrk="1" latinLnBrk="0" hangingPunct="1">
              <a:lnSpc>
                <a:spcPct val="110000"/>
              </a:lnSpc>
              <a:spcBef>
                <a:spcPts val="600"/>
              </a:spcBef>
              <a:buFontTx/>
              <a:buNone/>
              <a:defRPr sz="1600" kern="1200">
                <a:solidFill>
                  <a:srgbClr val="373739"/>
                </a:solidFill>
                <a:latin typeface="+mn-lt"/>
                <a:ea typeface="+mn-ea"/>
                <a:cs typeface="+mn-cs"/>
              </a:defRPr>
            </a:lvl2pPr>
            <a:lvl3pPr marL="144000" indent="-144000" algn="l" defTabSz="914400" rtl="0" eaLnBrk="1" latinLnBrk="0" hangingPunct="1">
              <a:lnSpc>
                <a:spcPct val="110000"/>
              </a:lnSpc>
              <a:spcBef>
                <a:spcPts val="0"/>
              </a:spcBef>
              <a:buClr>
                <a:schemeClr val="tx2"/>
              </a:buClr>
              <a:buFont typeface="Symbol" panose="05050102010706020507" pitchFamily="18" charset="2"/>
              <a:buChar char="·"/>
              <a:defRPr sz="1600" b="1" kern="1200">
                <a:solidFill>
                  <a:srgbClr val="373739"/>
                </a:solidFill>
                <a:latin typeface="+mn-lt"/>
                <a:ea typeface="+mn-ea"/>
                <a:cs typeface="+mn-cs"/>
              </a:defRPr>
            </a:lvl3pPr>
            <a:lvl4pPr marL="144000" indent="-144000" algn="l" defTabSz="914400" rtl="0" eaLnBrk="1" latinLnBrk="0" hangingPunct="1">
              <a:lnSpc>
                <a:spcPct val="110000"/>
              </a:lnSpc>
              <a:spcBef>
                <a:spcPts val="0"/>
              </a:spcBef>
              <a:buFont typeface="Symbol" panose="05050102010706020507" pitchFamily="18" charset="2"/>
              <a:buChar char="·"/>
              <a:tabLst/>
              <a:defRPr sz="1600" kern="1200">
                <a:solidFill>
                  <a:schemeClr val="tx2"/>
                </a:solidFill>
                <a:latin typeface="+mn-lt"/>
                <a:ea typeface="+mn-ea"/>
                <a:cs typeface="+mn-cs"/>
              </a:defRPr>
            </a:lvl4pPr>
            <a:lvl5pPr marL="288000" indent="-144000" algn="l" defTabSz="914400" rtl="0" eaLnBrk="1" latinLnBrk="0" hangingPunct="1">
              <a:lnSpc>
                <a:spcPct val="110000"/>
              </a:lnSpc>
              <a:spcBef>
                <a:spcPts val="0"/>
              </a:spcBef>
              <a:buFont typeface="Arial" panose="020B0604020202020204" pitchFamily="34" charset="0"/>
              <a:buChar char="-"/>
              <a:defRPr sz="1400" kern="1200">
                <a:solidFill>
                  <a:srgbClr val="37373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fr-FR" b="0" dirty="0" smtClean="0"/>
              <a:t>Bilan suite à la mise en place d’outils </a:t>
            </a:r>
            <a:r>
              <a:rPr lang="fr-FR" b="0" dirty="0"/>
              <a:t>d’information </a:t>
            </a:r>
            <a:r>
              <a:rPr lang="fr-FR" b="0" dirty="0" smtClean="0"/>
              <a:t>dans le cadre du Plan </a:t>
            </a:r>
            <a:r>
              <a:rPr lang="fr-FR" b="0" dirty="0"/>
              <a:t>national de lutte contre la maladie de Lyme et des maladies transmissibles par les </a:t>
            </a:r>
            <a:r>
              <a:rPr lang="fr-FR" b="0" dirty="0" smtClean="0"/>
              <a:t>tiques</a:t>
            </a:r>
          </a:p>
        </p:txBody>
      </p:sp>
      <p:sp>
        <p:nvSpPr>
          <p:cNvPr id="11" name="Double flèche horizontale 10"/>
          <p:cNvSpPr/>
          <p:nvPr/>
        </p:nvSpPr>
        <p:spPr>
          <a:xfrm>
            <a:off x="3848658" y="2294283"/>
            <a:ext cx="566201" cy="288032"/>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6" name="Image 5"/>
          <p:cNvPicPr>
            <a:picLocks noChangeAspect="1"/>
          </p:cNvPicPr>
          <p:nvPr/>
        </p:nvPicPr>
        <p:blipFill rotWithShape="1">
          <a:blip r:embed="rId4"/>
          <a:srcRect b="79452"/>
          <a:stretch/>
        </p:blipFill>
        <p:spPr>
          <a:xfrm>
            <a:off x="196013" y="3410407"/>
            <a:ext cx="5960164" cy="898370"/>
          </a:xfrm>
          <a:prstGeom prst="rect">
            <a:avLst/>
          </a:prstGeom>
        </p:spPr>
      </p:pic>
      <p:pic>
        <p:nvPicPr>
          <p:cNvPr id="15" name="Image 14"/>
          <p:cNvPicPr>
            <a:picLocks noChangeAspect="1"/>
          </p:cNvPicPr>
          <p:nvPr/>
        </p:nvPicPr>
        <p:blipFill rotWithShape="1">
          <a:blip r:embed="rId4"/>
          <a:srcRect t="43302"/>
          <a:stretch/>
        </p:blipFill>
        <p:spPr>
          <a:xfrm>
            <a:off x="179512" y="4312342"/>
            <a:ext cx="5976665" cy="2485762"/>
          </a:xfrm>
          <a:prstGeom prst="rect">
            <a:avLst/>
          </a:prstGeom>
        </p:spPr>
      </p:pic>
      <p:pic>
        <p:nvPicPr>
          <p:cNvPr id="8" name="Image 7"/>
          <p:cNvPicPr>
            <a:picLocks noChangeAspect="1"/>
          </p:cNvPicPr>
          <p:nvPr/>
        </p:nvPicPr>
        <p:blipFill>
          <a:blip r:embed="rId5"/>
          <a:stretch>
            <a:fillRect/>
          </a:stretch>
        </p:blipFill>
        <p:spPr>
          <a:xfrm>
            <a:off x="7580214" y="3410407"/>
            <a:ext cx="1563786" cy="3362139"/>
          </a:xfrm>
          <a:prstGeom prst="rect">
            <a:avLst/>
          </a:prstGeom>
        </p:spPr>
      </p:pic>
      <p:pic>
        <p:nvPicPr>
          <p:cNvPr id="9" name="Image 8"/>
          <p:cNvPicPr>
            <a:picLocks noChangeAspect="1"/>
          </p:cNvPicPr>
          <p:nvPr/>
        </p:nvPicPr>
        <p:blipFill>
          <a:blip r:embed="rId6"/>
          <a:stretch>
            <a:fillRect/>
          </a:stretch>
        </p:blipFill>
        <p:spPr>
          <a:xfrm>
            <a:off x="6156177" y="3342982"/>
            <a:ext cx="1420756" cy="2786261"/>
          </a:xfrm>
          <a:prstGeom prst="rect">
            <a:avLst/>
          </a:prstGeom>
        </p:spPr>
      </p:pic>
      <p:sp>
        <p:nvSpPr>
          <p:cNvPr id="3" name="Rectangle 2"/>
          <p:cNvSpPr/>
          <p:nvPr/>
        </p:nvSpPr>
        <p:spPr>
          <a:xfrm>
            <a:off x="196013" y="4911476"/>
            <a:ext cx="5168075" cy="18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99570" y="5658336"/>
            <a:ext cx="5168075" cy="144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6372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Accès aux soins</a:t>
            </a:r>
            <a:endParaRPr lang="fr-FR" dirty="0"/>
          </a:p>
        </p:txBody>
      </p:sp>
      <p:sp>
        <p:nvSpPr>
          <p:cNvPr id="3" name="Espace réservé du texte 2"/>
          <p:cNvSpPr>
            <a:spLocks noGrp="1"/>
          </p:cNvSpPr>
          <p:nvPr>
            <p:ph type="body" sz="quarter" idx="12"/>
          </p:nvPr>
        </p:nvSpPr>
        <p:spPr>
          <a:xfrm>
            <a:off x="539552" y="1412776"/>
            <a:ext cx="8208912" cy="4824535"/>
          </a:xfrm>
        </p:spPr>
        <p:txBody>
          <a:bodyPr/>
          <a:lstStyle/>
          <a:p>
            <a:pPr lvl="2">
              <a:lnSpc>
                <a:spcPct val="100000"/>
              </a:lnSpc>
            </a:pPr>
            <a:r>
              <a:rPr lang="fr-FR" sz="2000" b="0" dirty="0"/>
              <a:t>L</a:t>
            </a:r>
            <a:r>
              <a:rPr lang="fr-FR" sz="2000" b="0" dirty="0" smtClean="0"/>
              <a:t>e </a:t>
            </a:r>
            <a:r>
              <a:rPr lang="fr-FR" sz="2000" b="0" dirty="0"/>
              <a:t>Baromètre n’aborde le thème de l’accès aux soins que de façon parcellaire et assez inégale selon les éditions. </a:t>
            </a:r>
            <a:endParaRPr lang="fr-FR" sz="2000" b="0" dirty="0" smtClean="0"/>
          </a:p>
          <a:p>
            <a:pPr lvl="2">
              <a:lnSpc>
                <a:spcPct val="100000"/>
              </a:lnSpc>
            </a:pPr>
            <a:endParaRPr lang="fr-FR" sz="2000" b="0" dirty="0" smtClean="0"/>
          </a:p>
          <a:p>
            <a:pPr lvl="2">
              <a:lnSpc>
                <a:spcPct val="100000"/>
              </a:lnSpc>
            </a:pPr>
            <a:r>
              <a:rPr lang="fr-FR" sz="2000" b="0" dirty="0"/>
              <a:t>Dans le Baromètre, on s’attache plutôt à décrire les inégalités face aux comportements de santé ou aux connaissances des recommandations / moyens de prévention, que ce soit les inégalités sociales (diplôme, PCS, revenu, sexe, situation familiale, origines…) ou territoriales (données régionales à chaque édition + inclusion des DROM hors Mayotte)</a:t>
            </a:r>
            <a:r>
              <a:rPr lang="fr-FR" sz="2000" b="0" dirty="0" smtClean="0"/>
              <a:t> </a:t>
            </a:r>
          </a:p>
          <a:p>
            <a:pPr lvl="2">
              <a:lnSpc>
                <a:spcPct val="100000"/>
              </a:lnSpc>
            </a:pPr>
            <a:endParaRPr lang="fr-FR" sz="2000" b="0" dirty="0" smtClean="0"/>
          </a:p>
          <a:p>
            <a:pPr lvl="2">
              <a:lnSpc>
                <a:spcPct val="100000"/>
              </a:lnSpc>
            </a:pPr>
            <a:r>
              <a:rPr lang="fr-FR" sz="2000" b="0" dirty="0"/>
              <a:t>L</a:t>
            </a:r>
            <a:r>
              <a:rPr lang="fr-FR" sz="2000" b="0" dirty="0" smtClean="0"/>
              <a:t>es </a:t>
            </a:r>
            <a:r>
              <a:rPr lang="fr-FR" sz="2000" b="0" dirty="0"/>
              <a:t>analyses thématiques sont déclinées selon les variables de position sociale et territoriales (région, mais aussi rural/urbain</a:t>
            </a:r>
            <a:r>
              <a:rPr lang="fr-FR" sz="2000" b="0" dirty="0" smtClean="0"/>
              <a:t>…)</a:t>
            </a:r>
          </a:p>
          <a:p>
            <a:pPr marL="0" lvl="2" indent="0">
              <a:lnSpc>
                <a:spcPct val="100000"/>
              </a:lnSpc>
              <a:buNone/>
            </a:pPr>
            <a:endParaRPr lang="fr-FR" sz="2000" b="0"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Tree>
    <p:extLst>
      <p:ext uri="{BB962C8B-B14F-4D97-AF65-F5344CB8AC3E}">
        <p14:creationId xmlns:p14="http://schemas.microsoft.com/office/powerpoint/2010/main" val="1203297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Accès aux soins</a:t>
            </a:r>
            <a:endParaRPr lang="fr-FR" dirty="0"/>
          </a:p>
        </p:txBody>
      </p:sp>
      <p:sp>
        <p:nvSpPr>
          <p:cNvPr id="3" name="Espace réservé du texte 2"/>
          <p:cNvSpPr>
            <a:spLocks noGrp="1"/>
          </p:cNvSpPr>
          <p:nvPr>
            <p:ph type="body" sz="quarter" idx="12"/>
          </p:nvPr>
        </p:nvSpPr>
        <p:spPr>
          <a:xfrm>
            <a:off x="539552" y="1412776"/>
            <a:ext cx="8208912" cy="4824535"/>
          </a:xfrm>
        </p:spPr>
        <p:txBody>
          <a:bodyPr/>
          <a:lstStyle/>
          <a:p>
            <a:pPr lvl="2">
              <a:lnSpc>
                <a:spcPct val="100000"/>
              </a:lnSpc>
            </a:pPr>
            <a:r>
              <a:rPr lang="fr-FR" sz="2000" b="0" dirty="0" smtClean="0"/>
              <a:t>Actuellement le baromètre offre difficilement une </a:t>
            </a:r>
            <a:r>
              <a:rPr lang="fr-FR" sz="2000" b="0" dirty="0"/>
              <a:t>vision globale </a:t>
            </a:r>
            <a:r>
              <a:rPr lang="fr-FR" sz="2000" b="0" dirty="0" smtClean="0"/>
              <a:t>des </a:t>
            </a:r>
            <a:r>
              <a:rPr lang="fr-FR" sz="2000" b="0" dirty="0"/>
              <a:t>inégalités de santé </a:t>
            </a:r>
            <a:r>
              <a:rPr lang="fr-FR" sz="2000" b="0" dirty="0" smtClean="0"/>
              <a:t>car </a:t>
            </a:r>
            <a:r>
              <a:rPr lang="fr-FR" sz="2000" b="0" dirty="0"/>
              <a:t>les analyses </a:t>
            </a:r>
            <a:r>
              <a:rPr lang="fr-FR" sz="2000" b="0" dirty="0" smtClean="0"/>
              <a:t>réalisées sont </a:t>
            </a:r>
            <a:r>
              <a:rPr lang="fr-FR" sz="2000" b="0" dirty="0"/>
              <a:t>thématiques</a:t>
            </a:r>
            <a:r>
              <a:rPr lang="fr-FR" sz="2000" b="0" dirty="0" smtClean="0"/>
              <a:t>.</a:t>
            </a:r>
          </a:p>
          <a:p>
            <a:pPr lvl="2">
              <a:lnSpc>
                <a:spcPct val="100000"/>
              </a:lnSpc>
            </a:pPr>
            <a:endParaRPr lang="fr-FR" sz="2000" b="0" dirty="0" smtClean="0"/>
          </a:p>
          <a:p>
            <a:pPr lvl="2">
              <a:lnSpc>
                <a:spcPct val="100000"/>
              </a:lnSpc>
            </a:pPr>
            <a:r>
              <a:rPr lang="fr-FR" sz="2000" b="0" dirty="0" smtClean="0"/>
              <a:t>Concernant l’accès aux soins, certaines </a:t>
            </a:r>
            <a:r>
              <a:rPr lang="fr-FR" sz="2000" b="0" dirty="0"/>
              <a:t>éditions ont néanmoins abordé les questions de consultations </a:t>
            </a:r>
            <a:r>
              <a:rPr lang="fr-FR" sz="2000" b="0" dirty="0" smtClean="0"/>
              <a:t>au cours des 12 derniers mois</a:t>
            </a:r>
            <a:r>
              <a:rPr lang="fr-FR" sz="2000" b="0" dirty="0"/>
              <a:t>, et de renoncement à des soins pour des raisons financières. </a:t>
            </a:r>
            <a:endParaRPr lang="fr-FR" sz="2000" b="0" dirty="0" smtClean="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spTree>
    <p:extLst>
      <p:ext uri="{BB962C8B-B14F-4D97-AF65-F5344CB8AC3E}">
        <p14:creationId xmlns:p14="http://schemas.microsoft.com/office/powerpoint/2010/main" val="2336867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2010 - </a:t>
            </a:r>
            <a:r>
              <a:rPr lang="fr-FR" dirty="0"/>
              <a:t>Analyse spécifique parmi les </a:t>
            </a:r>
            <a:r>
              <a:rPr lang="fr-FR" dirty="0">
                <a:solidFill>
                  <a:srgbClr val="FF0000"/>
                </a:solidFill>
              </a:rPr>
              <a:t>15-30 ans</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3" name="Image 2"/>
          <p:cNvPicPr>
            <a:picLocks noChangeAspect="1"/>
          </p:cNvPicPr>
          <p:nvPr/>
        </p:nvPicPr>
        <p:blipFill>
          <a:blip r:embed="rId3"/>
          <a:stretch>
            <a:fillRect/>
          </a:stretch>
        </p:blipFill>
        <p:spPr>
          <a:xfrm>
            <a:off x="395536" y="1412776"/>
            <a:ext cx="3467100" cy="5076825"/>
          </a:xfrm>
          <a:prstGeom prst="rect">
            <a:avLst/>
          </a:prstGeom>
          <a:ln>
            <a:solidFill>
              <a:srgbClr val="7030A0"/>
            </a:solidFill>
          </a:ln>
        </p:spPr>
      </p:pic>
      <p:sp>
        <p:nvSpPr>
          <p:cNvPr id="5" name="Rectangle 4"/>
          <p:cNvSpPr/>
          <p:nvPr/>
        </p:nvSpPr>
        <p:spPr>
          <a:xfrm>
            <a:off x="4067944" y="1412776"/>
            <a:ext cx="4824536" cy="1631216"/>
          </a:xfrm>
          <a:prstGeom prst="rect">
            <a:avLst/>
          </a:prstGeom>
        </p:spPr>
        <p:txBody>
          <a:bodyPr wrap="square">
            <a:spAutoFit/>
          </a:bodyPr>
          <a:lstStyle/>
          <a:p>
            <a:r>
              <a:rPr lang="en-GB" sz="2000" dirty="0" smtClean="0"/>
              <a:t>Consultation </a:t>
            </a:r>
            <a:r>
              <a:rPr lang="en-GB" sz="2000" dirty="0"/>
              <a:t>d’un </a:t>
            </a:r>
            <a:r>
              <a:rPr lang="en-GB" sz="2000" dirty="0" err="1"/>
              <a:t>médecin</a:t>
            </a:r>
            <a:r>
              <a:rPr lang="en-GB" sz="2000" dirty="0"/>
              <a:t> </a:t>
            </a:r>
            <a:r>
              <a:rPr lang="en-GB" sz="2000" dirty="0" err="1"/>
              <a:t>généraliste</a:t>
            </a:r>
            <a:r>
              <a:rPr lang="en-GB" sz="2000" dirty="0"/>
              <a:t> (au </a:t>
            </a:r>
            <a:r>
              <a:rPr lang="en-GB" sz="2000" dirty="0" err="1"/>
              <a:t>moins</a:t>
            </a:r>
            <a:r>
              <a:rPr lang="en-GB" sz="2000" dirty="0"/>
              <a:t> </a:t>
            </a:r>
            <a:r>
              <a:rPr lang="en-GB" sz="2000" dirty="0" err="1"/>
              <a:t>une</a:t>
            </a:r>
            <a:r>
              <a:rPr lang="en-GB" sz="2000" dirty="0"/>
              <a:t> </a:t>
            </a:r>
            <a:r>
              <a:rPr lang="en-GB" sz="2000" dirty="0" err="1"/>
              <a:t>fois</a:t>
            </a:r>
            <a:r>
              <a:rPr lang="en-GB" sz="2000" dirty="0"/>
              <a:t>) </a:t>
            </a:r>
            <a:r>
              <a:rPr lang="en-GB" sz="2000" dirty="0" smtClean="0"/>
              <a:t>au </a:t>
            </a:r>
            <a:r>
              <a:rPr lang="en-GB" sz="2000" dirty="0" err="1" smtClean="0"/>
              <a:t>cours</a:t>
            </a:r>
            <a:r>
              <a:rPr lang="en-GB" sz="2000" dirty="0" smtClean="0"/>
              <a:t> </a:t>
            </a:r>
            <a:r>
              <a:rPr lang="en-GB" sz="2000" dirty="0"/>
              <a:t>des 12 </a:t>
            </a:r>
            <a:r>
              <a:rPr lang="en-GB" sz="2000" dirty="0" err="1"/>
              <a:t>derniers</a:t>
            </a:r>
            <a:r>
              <a:rPr lang="en-GB" sz="2000" dirty="0"/>
              <a:t> </a:t>
            </a:r>
            <a:r>
              <a:rPr lang="en-GB" sz="2000" dirty="0" err="1"/>
              <a:t>mois</a:t>
            </a:r>
            <a:r>
              <a:rPr lang="en-GB" sz="2000" dirty="0"/>
              <a:t> chez les 15-30 </a:t>
            </a:r>
            <a:r>
              <a:rPr lang="en-GB" sz="2000" dirty="0" err="1"/>
              <a:t>ans</a:t>
            </a:r>
            <a:r>
              <a:rPr lang="en-GB" sz="2000" dirty="0"/>
              <a:t> </a:t>
            </a:r>
            <a:r>
              <a:rPr lang="en-GB" sz="2000" dirty="0" err="1"/>
              <a:t>selon</a:t>
            </a:r>
            <a:r>
              <a:rPr lang="en-GB" sz="2000" dirty="0"/>
              <a:t> les </a:t>
            </a:r>
            <a:r>
              <a:rPr lang="en-GB" sz="2000" dirty="0" smtClean="0"/>
              <a:t>variables </a:t>
            </a:r>
            <a:r>
              <a:rPr lang="en-GB" sz="2000" dirty="0" err="1" smtClean="0"/>
              <a:t>sociodémographiques</a:t>
            </a:r>
            <a:r>
              <a:rPr lang="en-GB" sz="2000" dirty="0"/>
              <a:t>, </a:t>
            </a:r>
            <a:r>
              <a:rPr lang="en-GB" sz="2000" dirty="0" err="1"/>
              <a:t>en</a:t>
            </a:r>
            <a:r>
              <a:rPr lang="en-GB" sz="2000" dirty="0"/>
              <a:t> 2010 (n = 2 013 </a:t>
            </a:r>
            <a:r>
              <a:rPr lang="en-GB" sz="2000" dirty="0" smtClean="0"/>
              <a:t>observations)</a:t>
            </a:r>
            <a:endParaRPr lang="en-GB" sz="2000" dirty="0"/>
          </a:p>
        </p:txBody>
      </p:sp>
      <p:sp>
        <p:nvSpPr>
          <p:cNvPr id="6" name="Rectangle 5"/>
          <p:cNvSpPr/>
          <p:nvPr/>
        </p:nvSpPr>
        <p:spPr>
          <a:xfrm>
            <a:off x="251520" y="6500634"/>
            <a:ext cx="8568952" cy="276999"/>
          </a:xfrm>
          <a:prstGeom prst="rect">
            <a:avLst/>
          </a:prstGeom>
        </p:spPr>
        <p:txBody>
          <a:bodyPr wrap="square">
            <a:spAutoFit/>
          </a:bodyPr>
          <a:lstStyle/>
          <a:p>
            <a:r>
              <a:rPr lang="en-GB" sz="1200" dirty="0">
                <a:hlinkClick r:id="rId4"/>
              </a:rPr>
              <a:t>https://</a:t>
            </a:r>
            <a:r>
              <a:rPr lang="en-GB" sz="1200" dirty="0" smtClean="0">
                <a:hlinkClick r:id="rId4"/>
              </a:rPr>
              <a:t>www.santepubliquefrance.fr/docs/les-comportements-de-sante-des-jeunes-analyses-du-barometre-sante-2010</a:t>
            </a:r>
            <a:r>
              <a:rPr lang="en-GB" sz="1200" dirty="0" smtClean="0"/>
              <a:t> </a:t>
            </a:r>
            <a:endParaRPr lang="en-GB" sz="1200" dirty="0"/>
          </a:p>
        </p:txBody>
      </p:sp>
    </p:spTree>
    <p:extLst>
      <p:ext uri="{BB962C8B-B14F-4D97-AF65-F5344CB8AC3E}">
        <p14:creationId xmlns:p14="http://schemas.microsoft.com/office/powerpoint/2010/main" val="1740004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5904656" cy="936104"/>
          </a:xfrm>
        </p:spPr>
        <p:txBody>
          <a:bodyPr/>
          <a:lstStyle/>
          <a:p>
            <a:r>
              <a:rPr lang="fr-FR" dirty="0" smtClean="0"/>
              <a:t>Baromètre 2010 - </a:t>
            </a:r>
            <a:r>
              <a:rPr lang="fr-FR" dirty="0"/>
              <a:t>Analyse spécifique parmi les </a:t>
            </a:r>
            <a:r>
              <a:rPr lang="fr-FR" dirty="0">
                <a:solidFill>
                  <a:srgbClr val="FF0000"/>
                </a:solidFill>
              </a:rPr>
              <a:t>15-30 ans</a:t>
            </a:r>
            <a:r>
              <a:rPr lang="fr-FR" dirty="0"/>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640"/>
            <a:ext cx="1331640" cy="956377"/>
          </a:xfrm>
          <a:prstGeom prst="rect">
            <a:avLst/>
          </a:prstGeom>
        </p:spPr>
      </p:pic>
      <p:pic>
        <p:nvPicPr>
          <p:cNvPr id="6" name="Image 5"/>
          <p:cNvPicPr>
            <a:picLocks noChangeAspect="1"/>
          </p:cNvPicPr>
          <p:nvPr/>
        </p:nvPicPr>
        <p:blipFill>
          <a:blip r:embed="rId3"/>
          <a:stretch>
            <a:fillRect/>
          </a:stretch>
        </p:blipFill>
        <p:spPr>
          <a:xfrm>
            <a:off x="1187624" y="1412776"/>
            <a:ext cx="5772150" cy="5124450"/>
          </a:xfrm>
          <a:prstGeom prst="rect">
            <a:avLst/>
          </a:prstGeom>
        </p:spPr>
      </p:pic>
    </p:spTree>
    <p:extLst>
      <p:ext uri="{BB962C8B-B14F-4D97-AF65-F5344CB8AC3E}">
        <p14:creationId xmlns:p14="http://schemas.microsoft.com/office/powerpoint/2010/main" val="371031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2.xml><?xml version="1.0" encoding="utf-8"?>
<a:theme xmlns:a="http://schemas.openxmlformats.org/drawingml/2006/main" name="1_SPF_PPT_Test-v3">
  <a:themeElements>
    <a:clrScheme name="SPF PPT_Couleurs">
      <a:dk1>
        <a:srgbClr val="4D4D4F"/>
      </a:dk1>
      <a:lt1>
        <a:sysClr val="window" lastClr="FFFFFF"/>
      </a:lt1>
      <a:dk2>
        <a:srgbClr val="E30056"/>
      </a:dk2>
      <a:lt2>
        <a:srgbClr val="EEECE1"/>
      </a:lt2>
      <a:accent1>
        <a:srgbClr val="E30056"/>
      </a:accent1>
      <a:accent2>
        <a:srgbClr val="3C2782"/>
      </a:accent2>
      <a:accent3>
        <a:srgbClr val="00A5D5"/>
      </a:accent3>
      <a:accent4>
        <a:srgbClr val="004192"/>
      </a:accent4>
      <a:accent5>
        <a:srgbClr val="8D003A"/>
      </a:accent5>
      <a:accent6>
        <a:srgbClr val="4D4D4F"/>
      </a:accent6>
      <a:hlink>
        <a:srgbClr val="E30056"/>
      </a:hlink>
      <a:folHlink>
        <a:srgbClr val="E3005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36000" tIns="0" rIns="36000" bIns="0" rtlCol="0">
        <a:spAutoFit/>
      </a:bodyPr>
      <a:lstStyle>
        <a:defPPr>
          <a:defRPr sz="1300" smtClean="0">
            <a:solidFill>
              <a:schemeClr val="accent6"/>
            </a:solidFill>
          </a:defRPr>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2350</TotalTime>
  <Words>1795</Words>
  <Application>Microsoft Office PowerPoint</Application>
  <PresentationFormat>Affichage à l'écran (4:3)</PresentationFormat>
  <Paragraphs>194</Paragraphs>
  <Slides>31</Slides>
  <Notes>6</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31</vt:i4>
      </vt:variant>
    </vt:vector>
  </HeadingPairs>
  <TitlesOfParts>
    <vt:vector size="37" baseType="lpstr">
      <vt:lpstr>Arial</vt:lpstr>
      <vt:lpstr>Calibri</vt:lpstr>
      <vt:lpstr>Symbol</vt:lpstr>
      <vt:lpstr>Wingdings</vt:lpstr>
      <vt:lpstr>SPF_PPT_Test-v3</vt:lpstr>
      <vt:lpstr>1_SPF_PPT_Test-v3</vt:lpstr>
      <vt:lpstr>Les données sur les inégalités d’accès aux soins dans le baromètre de Santé publique France</vt:lpstr>
      <vt:lpstr>depuis 30 ans, Un observatoire utile à l’action</vt:lpstr>
      <vt:lpstr>depuis 30 ans, Un observatoire utile à l’action</vt:lpstr>
      <vt:lpstr>depuis 30 ans, Un observatoire utile à l’action</vt:lpstr>
      <vt:lpstr>depuis 30 ans, Un observatoire utile à l’action</vt:lpstr>
      <vt:lpstr>Accès aux soins</vt:lpstr>
      <vt:lpstr>Accès aux soins</vt:lpstr>
      <vt:lpstr>Baromètre 2010 - Analyse spécifique parmi les 15-30 ans </vt:lpstr>
      <vt:lpstr>Baromètre 2010 - Analyse spécifique parmi les 15-30 ans </vt:lpstr>
      <vt:lpstr>Baromètre 2010 - Analyse spécifique parmi les 55-85 ans </vt:lpstr>
      <vt:lpstr>Baromètre 2010 - Analyse spécifique parmi les 55-85 ans </vt:lpstr>
      <vt:lpstr>Baromètre 2010 - Analyse spécifique parmi les 55-85 ans </vt:lpstr>
      <vt:lpstr>Baromètre 2014</vt:lpstr>
      <vt:lpstr>Baromètre 2014</vt:lpstr>
      <vt:lpstr>Baromètre 2014</vt:lpstr>
      <vt:lpstr>Baromètre 2014 - Analyse territoriale – La Réunion </vt:lpstr>
      <vt:lpstr>Baromètre 2014 - Analyse territoriale – La Réunion </vt:lpstr>
      <vt:lpstr>Baromètre 2014 - Analyse territoriale – GUYANE </vt:lpstr>
      <vt:lpstr>Recours aux soins en lien avec des problèmes de santé mentale </vt:lpstr>
      <vt:lpstr>Recours aux soins en lien avec des problèmes de santé mentale </vt:lpstr>
      <vt:lpstr>Recours aux soins en lien avec des problèmes de santé mentale </vt:lpstr>
      <vt:lpstr>Polymédication chez les personnes âgées – Baromètre 2020</vt:lpstr>
      <vt:lpstr>Parmi les sans emploi – Baromètre 2017</vt:lpstr>
      <vt:lpstr>Des évolutions nécessaires pour assurer la qualité de l’enquête</vt:lpstr>
      <vt:lpstr>Des évolutions nécessaires pour assurer la qualité de l’enquête</vt:lpstr>
      <vt:lpstr>Des évolutions nécessaires pour assurer la qualité de l’enquête</vt:lpstr>
      <vt:lpstr>L’échantillon de l’enquête 2024</vt:lpstr>
      <vt:lpstr>TRonc commun du questionnaire</vt:lpstr>
      <vt:lpstr>Thématiques des questionnaires à venir</vt:lpstr>
      <vt:lpstr>Position sociale dans les futures enquêtes de Sante publique france</vt:lpstr>
      <vt:lpstr>Merci pour votre attention</vt:lpstr>
    </vt:vector>
  </TitlesOfParts>
  <Company>InVS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Baromètre de Santé publique France</dc:title>
  <dc:creator>Noémie SOULLIER</dc:creator>
  <cp:lastModifiedBy>LE STRAT Yann</cp:lastModifiedBy>
  <cp:revision>165</cp:revision>
  <cp:lastPrinted>2016-06-29T13:12:28Z</cp:lastPrinted>
  <dcterms:created xsi:type="dcterms:W3CDTF">2016-06-03T12:31:51Z</dcterms:created>
  <dcterms:modified xsi:type="dcterms:W3CDTF">2024-03-19T16:25:38Z</dcterms:modified>
</cp:coreProperties>
</file>