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19"/>
  </p:notesMasterIdLst>
  <p:sldIdLst>
    <p:sldId id="326" r:id="rId5"/>
    <p:sldId id="330" r:id="rId6"/>
    <p:sldId id="335" r:id="rId7"/>
    <p:sldId id="334" r:id="rId8"/>
    <p:sldId id="331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5" r:id="rId17"/>
    <p:sldId id="346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B1E"/>
    <a:srgbClr val="5994A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howGuides="1">
      <p:cViewPr varScale="1">
        <p:scale>
          <a:sx n="145" d="100"/>
          <a:sy n="145" d="100"/>
        </p:scale>
        <p:origin x="132" y="14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20/03/2024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2631" y="328486"/>
            <a:ext cx="1320064" cy="119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20/03/2024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453866" y="555526"/>
            <a:ext cx="1744453" cy="157614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B858D49A-5A7A-574D-A0ED-52B5C1EFA876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277084" y="180000"/>
            <a:ext cx="398441" cy="36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timing>
    <p:tnLst>
      <p:par>
        <p:cTn id="1" dur="indefinite" restart="never" nodeType="tmRoot"/>
      </p:par>
    </p:tnLst>
  </p:timing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20/03/2024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971600" y="3075806"/>
            <a:ext cx="7029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Marianne" panose="02000000000000000000" pitchFamily="2" charset="0"/>
              </a:rPr>
              <a:t>Panorama des sources statistiques</a:t>
            </a:r>
            <a:endParaRPr lang="fr-FR" sz="3200" b="1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50" y="1491630"/>
            <a:ext cx="8424334" cy="309634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Au-delà de la répartition territoriales de l’offre de soin :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Pour l’offre de soin de premier recours, les </a:t>
            </a:r>
            <a:r>
              <a:rPr lang="fr-FR" b="1" dirty="0" smtClean="0"/>
              <a:t>indicateurs </a:t>
            </a:r>
            <a:r>
              <a:rPr lang="fr-FR" b="1" dirty="0"/>
              <a:t>d’accessibilité potentielle localisée (APL)</a:t>
            </a:r>
            <a:r>
              <a:rPr lang="fr-FR" dirty="0"/>
              <a:t> </a:t>
            </a:r>
            <a:r>
              <a:rPr lang="fr-FR" dirty="0" smtClean="0"/>
              <a:t>: adéquation </a:t>
            </a:r>
            <a:r>
              <a:rPr lang="fr-FR" dirty="0"/>
              <a:t>spatiale entre l’offre et la demande de soins </a:t>
            </a:r>
            <a:r>
              <a:rPr lang="fr-FR" dirty="0" smtClean="0"/>
              <a:t>à </a:t>
            </a:r>
            <a:r>
              <a:rPr lang="fr-FR" dirty="0"/>
              <a:t>un échelon géographique fin. </a:t>
            </a:r>
            <a:r>
              <a:rPr lang="fr-FR" dirty="0" smtClean="0"/>
              <a:t>5 professions (médecins </a:t>
            </a:r>
            <a:r>
              <a:rPr lang="fr-FR" dirty="0"/>
              <a:t>généralistes, </a:t>
            </a:r>
            <a:r>
              <a:rPr lang="fr-FR" dirty="0" smtClean="0"/>
              <a:t>infirmiers</a:t>
            </a:r>
            <a:r>
              <a:rPr lang="fr-FR" dirty="0"/>
              <a:t>, </a:t>
            </a:r>
            <a:r>
              <a:rPr lang="fr-FR" dirty="0" smtClean="0"/>
              <a:t>sages-femmes</a:t>
            </a:r>
            <a:r>
              <a:rPr lang="fr-FR" dirty="0"/>
              <a:t>, </a:t>
            </a:r>
            <a:r>
              <a:rPr lang="fr-FR" dirty="0" smtClean="0"/>
              <a:t>kinésithérapeutes </a:t>
            </a:r>
            <a:r>
              <a:rPr lang="fr-FR" dirty="0"/>
              <a:t>et </a:t>
            </a:r>
            <a:r>
              <a:rPr lang="fr-FR" dirty="0" smtClean="0"/>
              <a:t>chirurgiens-dentistes), mis à jour annuellement </a:t>
            </a:r>
            <a:r>
              <a:rPr lang="fr-FR" dirty="0"/>
              <a:t>; extension récente à la prise en charge des personnes âgées en perte d’autonomie.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Pour </a:t>
            </a:r>
            <a:r>
              <a:rPr lang="fr-FR" dirty="0"/>
              <a:t>d’autres catégories de </a:t>
            </a:r>
            <a:r>
              <a:rPr lang="fr-FR" dirty="0" smtClean="0"/>
              <a:t>soins au recours moins fréquent, </a:t>
            </a:r>
            <a:r>
              <a:rPr lang="fr-FR" dirty="0"/>
              <a:t>l’accessibilité territoriale est mesurée par la </a:t>
            </a:r>
            <a:r>
              <a:rPr lang="fr-FR" b="1" dirty="0"/>
              <a:t>distance (ou le temps d’accès)</a:t>
            </a:r>
            <a:r>
              <a:rPr lang="fr-FR" dirty="0"/>
              <a:t> aux établissements les </a:t>
            </a:r>
            <a:r>
              <a:rPr lang="fr-FR" dirty="0" smtClean="0"/>
              <a:t>dispensant. </a:t>
            </a:r>
            <a:r>
              <a:rPr lang="fr-FR" dirty="0"/>
              <a:t>Sujet d’études ponctuelles plutôt que de production statistique (maternités par exemple</a:t>
            </a:r>
            <a:r>
              <a:rPr lang="fr-FR" dirty="0" smtClean="0"/>
              <a:t>).    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Pour l’observation et l’analyse des inégalités sociales : </a:t>
            </a:r>
          </a:p>
          <a:p>
            <a:pPr marL="377825" indent="-285750">
              <a:buFontTx/>
              <a:buChar char="-"/>
            </a:pPr>
            <a:r>
              <a:rPr lang="fr-FR" dirty="0" smtClean="0"/>
              <a:t>Possibilité </a:t>
            </a:r>
            <a:r>
              <a:rPr lang="fr-FR" dirty="0"/>
              <a:t>de croiser l’accessibilité territoriale (quelle que soit l’indicateur retenu) avec les caractéristiques socio-démographiques du territoire de </a:t>
            </a:r>
            <a:r>
              <a:rPr lang="fr-FR" dirty="0" smtClean="0"/>
              <a:t>résidence</a:t>
            </a:r>
          </a:p>
          <a:p>
            <a:pPr marL="377825" indent="-285750">
              <a:buFontTx/>
              <a:buChar char="-"/>
            </a:pPr>
            <a:r>
              <a:rPr lang="fr-FR" dirty="0" smtClean="0"/>
              <a:t>Possibilité de croiser les </a:t>
            </a:r>
            <a:r>
              <a:rPr lang="fr-FR" dirty="0"/>
              <a:t>caractéristiques socio-démographiques des personnes avec des indicateurs d’accessibilité de leur territoire de </a:t>
            </a:r>
            <a:r>
              <a:rPr lang="fr-FR" dirty="0" smtClean="0"/>
              <a:t>résidence 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Accès et recours aux soins (1) – Dimension territoriale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666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49" y="1491630"/>
            <a:ext cx="8424863" cy="3096344"/>
          </a:xfrm>
        </p:spPr>
        <p:txBody>
          <a:bodyPr>
            <a:normAutofit/>
          </a:bodyPr>
          <a:lstStyle/>
          <a:p>
            <a:r>
              <a:rPr lang="fr-FR" dirty="0"/>
              <a:t>L’accessibilité financière peut être traitée sous trois angles :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L’</a:t>
            </a:r>
            <a:r>
              <a:rPr lang="fr-FR" b="1" dirty="0" smtClean="0"/>
              <a:t>analyse </a:t>
            </a:r>
            <a:r>
              <a:rPr lang="fr-FR" b="1" dirty="0"/>
              <a:t>des dépenses de santé des </a:t>
            </a:r>
            <a:r>
              <a:rPr lang="fr-FR" b="1" dirty="0" smtClean="0"/>
              <a:t>ménages</a:t>
            </a:r>
            <a:r>
              <a:rPr lang="fr-FR" dirty="0" smtClean="0"/>
              <a:t>, </a:t>
            </a:r>
            <a:r>
              <a:rPr lang="fr-FR" dirty="0"/>
              <a:t>de leurs restes à charge </a:t>
            </a:r>
            <a:r>
              <a:rPr lang="fr-FR" dirty="0" smtClean="0"/>
              <a:t>et de leur contribution au financement du système de santé; la </a:t>
            </a:r>
            <a:r>
              <a:rPr lang="fr-FR" dirty="0"/>
              <a:t>non-couverture par une complémentaire santé, et ses conséquences sur l’accessibilité financière, est un sous-produit de cette </a:t>
            </a:r>
            <a:r>
              <a:rPr lang="fr-FR" dirty="0" smtClean="0"/>
              <a:t>approche. Nécessité de recourir à un </a:t>
            </a:r>
            <a:r>
              <a:rPr lang="fr-FR" b="1" dirty="0" smtClean="0"/>
              <a:t>modèle de micro-simulation</a:t>
            </a:r>
            <a:r>
              <a:rPr lang="fr-FR" dirty="0" smtClean="0"/>
              <a:t> (OMAR-</a:t>
            </a:r>
            <a:r>
              <a:rPr lang="fr-FR" dirty="0" err="1" smtClean="0"/>
              <a:t>Ines</a:t>
            </a:r>
            <a:r>
              <a:rPr lang="fr-FR" dirty="0" smtClean="0"/>
              <a:t>)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b="1" dirty="0" smtClean="0"/>
              <a:t>renoncement </a:t>
            </a:r>
            <a:r>
              <a:rPr lang="fr-FR" b="1" dirty="0"/>
              <a:t>au soin</a:t>
            </a:r>
            <a:r>
              <a:rPr lang="fr-FR" dirty="0"/>
              <a:t>, </a:t>
            </a:r>
            <a:r>
              <a:rPr lang="fr-FR" dirty="0" smtClean="0"/>
              <a:t>et ses motifs ; questions </a:t>
            </a:r>
            <a:r>
              <a:rPr lang="fr-FR" dirty="0"/>
              <a:t>qualitatives posées </a:t>
            </a:r>
            <a:r>
              <a:rPr lang="fr-FR" dirty="0" smtClean="0"/>
              <a:t>dans </a:t>
            </a:r>
            <a:r>
              <a:rPr lang="fr-FR" dirty="0"/>
              <a:t>les </a:t>
            </a:r>
            <a:r>
              <a:rPr lang="fr-FR" b="1" dirty="0"/>
              <a:t>enquêtes</a:t>
            </a:r>
            <a:r>
              <a:rPr lang="fr-FR" dirty="0"/>
              <a:t> auprès des ménages (SRCV, EHIS). </a:t>
            </a:r>
            <a:r>
              <a:rPr lang="fr-FR" dirty="0" smtClean="0"/>
              <a:t>Fragilité </a:t>
            </a:r>
            <a:r>
              <a:rPr lang="fr-FR" dirty="0"/>
              <a:t>de la mesure (sensibilité forte à la formulation, écart entre le motif de renoncement déclaré et déterminants du renoncement</a:t>
            </a:r>
            <a:r>
              <a:rPr lang="fr-FR" dirty="0" smtClean="0"/>
              <a:t>).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b="1" dirty="0"/>
              <a:t>refus de soin</a:t>
            </a:r>
            <a:r>
              <a:rPr lang="fr-FR" dirty="0"/>
              <a:t> opposé aux patients selon leurs </a:t>
            </a:r>
            <a:r>
              <a:rPr lang="fr-FR" dirty="0" smtClean="0"/>
              <a:t>caractéristiques ; démarche de </a:t>
            </a:r>
            <a:r>
              <a:rPr lang="fr-FR" b="1" i="1" dirty="0" err="1" smtClean="0"/>
              <a:t>testing</a:t>
            </a:r>
            <a:endParaRPr lang="fr-FR" b="1" i="1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 smtClean="0"/>
              <a:t>Accès et recours aux soins (2) – Dimension financière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637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50" y="1491630"/>
            <a:ext cx="8424334" cy="3096344"/>
          </a:xfrm>
        </p:spPr>
        <p:txBody>
          <a:bodyPr>
            <a:normAutofit/>
          </a:bodyPr>
          <a:lstStyle/>
          <a:p>
            <a:r>
              <a:rPr lang="fr-FR" dirty="0" smtClean="0"/>
              <a:t>La mesure </a:t>
            </a:r>
            <a:r>
              <a:rPr lang="fr-FR" dirty="0"/>
              <a:t>et </a:t>
            </a:r>
            <a:r>
              <a:rPr lang="fr-FR" dirty="0" smtClean="0"/>
              <a:t>l’évaluation de la </a:t>
            </a:r>
            <a:r>
              <a:rPr lang="fr-FR" dirty="0"/>
              <a:t>qualité </a:t>
            </a:r>
            <a:r>
              <a:rPr lang="fr-FR" dirty="0" smtClean="0"/>
              <a:t>des </a:t>
            </a:r>
            <a:r>
              <a:rPr lang="fr-FR" dirty="0"/>
              <a:t>soins </a:t>
            </a:r>
            <a:r>
              <a:rPr lang="fr-FR" dirty="0" smtClean="0"/>
              <a:t>relève </a:t>
            </a:r>
            <a:r>
              <a:rPr lang="fr-FR" dirty="0"/>
              <a:t>des autorités </a:t>
            </a:r>
            <a:r>
              <a:rPr lang="fr-FR" dirty="0" smtClean="0"/>
              <a:t>sanitaires (HAS, ordres professionnels).</a:t>
            </a:r>
          </a:p>
          <a:p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service statistique </a:t>
            </a:r>
            <a:r>
              <a:rPr lang="fr-FR" dirty="0" smtClean="0"/>
              <a:t>public s’intéresse pour sa part</a:t>
            </a:r>
            <a:endParaRPr lang="fr-FR" dirty="0"/>
          </a:p>
          <a:p>
            <a:pPr marL="377825" lvl="0" indent="-285750">
              <a:buFont typeface="Arial" panose="020B0604020202020204" pitchFamily="34" charset="0"/>
              <a:buChar char="•"/>
            </a:pPr>
            <a:r>
              <a:rPr lang="fr-FR" dirty="0" smtClean="0"/>
              <a:t>Aux </a:t>
            </a:r>
            <a:r>
              <a:rPr lang="fr-FR" b="1" dirty="0"/>
              <a:t>opinions générales de la population sur le système de santé</a:t>
            </a:r>
            <a:r>
              <a:rPr lang="fr-FR" dirty="0"/>
              <a:t> dans toutes ses dimensions, à travers notamment le </a:t>
            </a:r>
            <a:r>
              <a:rPr lang="fr-FR" b="1" dirty="0"/>
              <a:t>baromètre d’opinion de la DREES</a:t>
            </a:r>
            <a:r>
              <a:rPr lang="fr-FR" dirty="0"/>
              <a:t> ; questionnaire détaillé sur la santé tous les deux ans : satisfaction vis-à-vis de l’accès aux soins et de la qualité des soins, perception des inégalités, opinions sur l’offre de soin et l’assurance maladie, comportements de recours aux soins</a:t>
            </a:r>
          </a:p>
          <a:p>
            <a:pPr marL="377825" lvl="0" indent="-285750">
              <a:buFont typeface="Arial" panose="020B0604020202020204" pitchFamily="34" charset="0"/>
              <a:buChar char="•"/>
            </a:pPr>
            <a:r>
              <a:rPr lang="fr-FR" dirty="0" smtClean="0"/>
              <a:t>À l’</a:t>
            </a:r>
            <a:r>
              <a:rPr lang="fr-FR" b="1" dirty="0" smtClean="0"/>
              <a:t>expérience </a:t>
            </a:r>
            <a:r>
              <a:rPr lang="fr-FR" b="1" dirty="0"/>
              <a:t>détaillée des patients </a:t>
            </a:r>
            <a:r>
              <a:rPr lang="fr-FR" dirty="0"/>
              <a:t>dans leurs relations avec le système de santé et leurs parcours de </a:t>
            </a:r>
            <a:r>
              <a:rPr lang="fr-FR" dirty="0" smtClean="0"/>
              <a:t>soin</a:t>
            </a:r>
            <a:r>
              <a:rPr lang="fr-FR" dirty="0"/>
              <a:t> ; c’est l’objet de l’</a:t>
            </a:r>
            <a:r>
              <a:rPr lang="fr-FR" b="1" dirty="0"/>
              <a:t>enquête internationale de l’OCDE </a:t>
            </a:r>
            <a:r>
              <a:rPr lang="fr-FR" b="1" dirty="0" err="1"/>
              <a:t>PaRIS</a:t>
            </a:r>
            <a:r>
              <a:rPr lang="fr-FR" dirty="0"/>
              <a:t>, dont la DREES a réalisé en 2023 le volet français. Dispositif considéré comme expérimental à ce stade, suites à donner selon le retour d’expérience.</a:t>
            </a:r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 smtClean="0"/>
              <a:t>Qualité des soins – Expérience des patients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43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 smtClean="0"/>
              <a:t>Synthèse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788024" y="1563638"/>
            <a:ext cx="3960160" cy="3024336"/>
          </a:xfrm>
          <a:prstGeom prst="roundRect">
            <a:avLst>
              <a:gd name="adj" fmla="val 13018"/>
            </a:avLst>
          </a:prstGeom>
          <a:solidFill>
            <a:srgbClr val="FDDB1E">
              <a:alpha val="50196"/>
            </a:srgbClr>
          </a:solidFill>
          <a:ln>
            <a:solidFill>
              <a:srgbClr val="FDD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Environnement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institutionnel très </a:t>
            </a: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dense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Dépendance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forte aux systèmes d’information du numérique en </a:t>
            </a: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santé (opportunités/risques)</a:t>
            </a: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Adaptation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nécessaire mais incomplète à la recomposition de l’offre de </a:t>
            </a: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soin</a:t>
            </a: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Complexité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croissante des sources mobilisables et des sujets portés par la demande sociale</a:t>
            </a: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850" y="1563638"/>
            <a:ext cx="4032126" cy="3024336"/>
          </a:xfrm>
          <a:prstGeom prst="roundRect">
            <a:avLst>
              <a:gd name="adj" fmla="val 10724"/>
            </a:avLst>
          </a:prstGeom>
          <a:solidFill>
            <a:srgbClr val="418998">
              <a:alpha val="50196"/>
            </a:srgbClr>
          </a:solidFill>
          <a:ln>
            <a:solidFill>
              <a:srgbClr val="4189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Ensemble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des domaines nécessaires à la mesure et l’analyse des inégalités sociales et territoriales de </a:t>
            </a: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santé couverts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Complémentarités fortes entre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enquêtes statistiques et données </a:t>
            </a: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administratives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Marianne" panose="02000000000000000000" pitchFamily="2" charset="0"/>
              </a:rPr>
              <a:t>Investissements pour </a:t>
            </a:r>
            <a:r>
              <a:rPr lang="fr-FR" sz="1200" dirty="0">
                <a:solidFill>
                  <a:schemeClr val="tx1"/>
                </a:solidFill>
                <a:latin typeface="Marianne" panose="02000000000000000000" pitchFamily="2" charset="0"/>
              </a:rPr>
              <a:t>améliorer la production statistique : échelle géographique, expérience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10361" y="1318025"/>
            <a:ext cx="514366" cy="4914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lus 3"/>
          <p:cNvSpPr/>
          <p:nvPr/>
        </p:nvSpPr>
        <p:spPr>
          <a:xfrm>
            <a:off x="287524" y="1386802"/>
            <a:ext cx="360040" cy="360040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179512" y="1281973"/>
            <a:ext cx="576064" cy="569697"/>
          </a:xfrm>
          <a:prstGeom prst="donut">
            <a:avLst>
              <a:gd name="adj" fmla="val 8834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613159" y="1318025"/>
            <a:ext cx="514366" cy="4914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ée 9"/>
          <p:cNvSpPr/>
          <p:nvPr/>
        </p:nvSpPr>
        <p:spPr>
          <a:xfrm>
            <a:off x="4582310" y="1278886"/>
            <a:ext cx="576064" cy="569697"/>
          </a:xfrm>
          <a:prstGeom prst="donut">
            <a:avLst>
              <a:gd name="adj" fmla="val 8834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Moins 10"/>
          <p:cNvSpPr/>
          <p:nvPr/>
        </p:nvSpPr>
        <p:spPr>
          <a:xfrm>
            <a:off x="4695477" y="1376328"/>
            <a:ext cx="349408" cy="374811"/>
          </a:xfrm>
          <a:prstGeom prst="mathMin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87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50" y="1491630"/>
            <a:ext cx="8424334" cy="3096344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Cas des populations très </a:t>
            </a:r>
            <a:r>
              <a:rPr lang="fr-FR" dirty="0" smtClean="0"/>
              <a:t>précaires, </a:t>
            </a:r>
            <a:r>
              <a:rPr lang="fr-FR" dirty="0"/>
              <a:t>et plus généralement des populations hors du champ usuel des ménages ordinaires </a:t>
            </a:r>
            <a:r>
              <a:rPr lang="fr-FR" dirty="0" smtClean="0"/>
              <a:t>: </a:t>
            </a:r>
            <a:r>
              <a:rPr lang="fr-FR" dirty="0"/>
              <a:t>enquêtes </a:t>
            </a:r>
            <a:r>
              <a:rPr lang="fr-FR" i="1" dirty="0"/>
              <a:t>ad hoc</a:t>
            </a:r>
            <a:r>
              <a:rPr lang="fr-FR" dirty="0"/>
              <a:t> nécessaires </a:t>
            </a:r>
          </a:p>
          <a:p>
            <a:pPr lvl="1"/>
            <a:r>
              <a:rPr lang="fr-FR" dirty="0"/>
              <a:t>Enquête « Sans domiciles » (Insee/DREES)</a:t>
            </a:r>
          </a:p>
          <a:p>
            <a:pPr lvl="1"/>
            <a:r>
              <a:rPr lang="fr-FR" dirty="0"/>
              <a:t>Enquête sur les bénéficiaires de l’aide médicale d’État (</a:t>
            </a:r>
            <a:r>
              <a:rPr lang="fr-FR" dirty="0" err="1"/>
              <a:t>Irdes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Enquêtes Autonomie (DREES)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Rôle de l’« </a:t>
            </a:r>
            <a:r>
              <a:rPr lang="fr-FR" dirty="0" err="1" smtClean="0"/>
              <a:t>exposome</a:t>
            </a:r>
            <a:r>
              <a:rPr lang="fr-FR" dirty="0" smtClean="0"/>
              <a:t> » dans la formation des inégalités de santé</a:t>
            </a:r>
          </a:p>
          <a:p>
            <a:pPr lvl="0"/>
            <a:endParaRPr lang="fr-FR" dirty="0" smtClean="0"/>
          </a:p>
          <a:p>
            <a:r>
              <a:rPr lang="fr-FR" dirty="0" smtClean="0"/>
              <a:t>La problématique des délais d’attente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 smtClean="0"/>
              <a:t>Et au-delà…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03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20/03/2024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57572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difficile mesure des inégalités sociales et territoriales dans le domaine de la santé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31236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santé ne se définit pas </a:t>
            </a:r>
            <a:r>
              <a:rPr lang="fr-FR" dirty="0" smtClean="0"/>
              <a:t>de </a:t>
            </a:r>
            <a:r>
              <a:rPr lang="fr-FR" dirty="0"/>
              <a:t>façon </a:t>
            </a:r>
            <a:r>
              <a:rPr lang="fr-FR" dirty="0" smtClean="0"/>
              <a:t>unidimensionnelle</a:t>
            </a:r>
          </a:p>
          <a:p>
            <a:pPr lvl="1"/>
            <a:r>
              <a:rPr lang="fr-FR" dirty="0" smtClean="0"/>
              <a:t>Nombreux indicateurs : mortalité, morbidité, difficultés dans la vie quotidienne, ressenti</a:t>
            </a:r>
          </a:p>
          <a:p>
            <a:endParaRPr lang="fr-FR" dirty="0"/>
          </a:p>
          <a:p>
            <a:r>
              <a:rPr lang="fr-FR" dirty="0" smtClean="0"/>
              <a:t>À indicateur donné, approche traditionnelle de la mesure des inégalités sociales et territoriales (position dans l’espace social et lieu de résidence), mais</a:t>
            </a:r>
          </a:p>
          <a:p>
            <a:pPr lvl="1"/>
            <a:r>
              <a:rPr lang="fr-FR" dirty="0" smtClean="0"/>
              <a:t>Besoin d’échantillons de taille importante</a:t>
            </a:r>
          </a:p>
          <a:p>
            <a:pPr lvl="1"/>
            <a:r>
              <a:rPr lang="fr-FR" dirty="0" smtClean="0"/>
              <a:t>Rôle des mobilités sociales et résidentielles</a:t>
            </a:r>
          </a:p>
          <a:p>
            <a:endParaRPr lang="fr-FR" dirty="0" smtClean="0"/>
          </a:p>
          <a:p>
            <a:r>
              <a:rPr lang="fr-FR" dirty="0" smtClean="0"/>
              <a:t>L’accès aux soins résulte de la confrontation entre l’offre de soin et les besoins en santé de la population, mais </a:t>
            </a:r>
          </a:p>
          <a:p>
            <a:pPr lvl="1"/>
            <a:r>
              <a:rPr lang="fr-FR" dirty="0" smtClean="0"/>
              <a:t>Recomposition profonde des parcours de prise en charge des patients</a:t>
            </a:r>
          </a:p>
          <a:p>
            <a:pPr lvl="1"/>
            <a:r>
              <a:rPr lang="fr-FR" dirty="0" smtClean="0"/>
              <a:t>Pas de définition de la santé susceptible d’être déclinée statistiquement en termes de besoins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096344"/>
          </a:xfrm>
        </p:spPr>
        <p:txBody>
          <a:bodyPr>
            <a:normAutofit/>
          </a:bodyPr>
          <a:lstStyle/>
          <a:p>
            <a:r>
              <a:rPr lang="fr-FR" dirty="0" smtClean="0"/>
              <a:t>Enquête harmonisée européenne, couverte par le règlement-cadre IESS et réalisée tous les 6 ans</a:t>
            </a:r>
          </a:p>
          <a:p>
            <a:endParaRPr lang="fr-FR" dirty="0"/>
          </a:p>
          <a:p>
            <a:r>
              <a:rPr lang="fr-FR" dirty="0"/>
              <a:t>3 grandes thématiques : l'état de santé, le recours aux soins et les déterminants de </a:t>
            </a:r>
            <a:r>
              <a:rPr lang="fr-FR" dirty="0" smtClean="0"/>
              <a:t>santé</a:t>
            </a:r>
          </a:p>
          <a:p>
            <a:endParaRPr lang="fr-FR" dirty="0"/>
          </a:p>
          <a:p>
            <a:r>
              <a:rPr lang="fr-FR" dirty="0" smtClean="0"/>
              <a:t>Pour la prochaine édition (2025), 3 enquêtes en 1 :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92839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/>
              <a:t>Au cœur du dispositif statistique </a:t>
            </a:r>
            <a:r>
              <a:rPr lang="fr-FR" dirty="0" smtClean="0"/>
              <a:t>d’observation de la santé : </a:t>
            </a:r>
            <a:r>
              <a:rPr lang="fr-FR" dirty="0"/>
              <a:t>l’enquête santé européenne (EHIS)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219218" y="3016988"/>
            <a:ext cx="2700000" cy="1620000"/>
          </a:xfrm>
          <a:prstGeom prst="roundRect">
            <a:avLst>
              <a:gd name="adj" fmla="val 13018"/>
            </a:avLst>
          </a:prstGeom>
          <a:solidFill>
            <a:srgbClr val="FDDB1D">
              <a:alpha val="50196"/>
            </a:srgbClr>
          </a:solidFill>
          <a:ln>
            <a:solidFill>
              <a:srgbClr val="FDD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L’enquête « santé et Outre-mer » (ESO) </a:t>
            </a:r>
            <a:endParaRPr lang="fr-FR" sz="1400" b="1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extensions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régionales adaptées aux 5 DROM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40494" y="3016988"/>
            <a:ext cx="2700000" cy="1620000"/>
          </a:xfrm>
          <a:prstGeom prst="roundRect">
            <a:avLst>
              <a:gd name="adj" fmla="val 10724"/>
            </a:avLst>
          </a:prstGeom>
          <a:solidFill>
            <a:srgbClr val="418998">
              <a:alpha val="50196"/>
            </a:srgbClr>
          </a:solidFill>
          <a:ln>
            <a:solidFill>
              <a:srgbClr val="4189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L'enquête « santé et recours aux soins » (</a:t>
            </a:r>
            <a:r>
              <a:rPr lang="fr-FR" sz="14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ESR)</a:t>
            </a:r>
          </a:p>
          <a:p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enquête européenne,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en France métropolitaine 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; représentativité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au niveau 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national</a:t>
            </a:r>
            <a:endParaRPr lang="fr-FR" sz="1400" i="1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097942" y="3016988"/>
            <a:ext cx="2700000" cy="1620000"/>
          </a:xfrm>
          <a:prstGeom prst="roundRect">
            <a:avLst>
              <a:gd name="adj" fmla="val 10724"/>
            </a:avLst>
          </a:prstGeom>
          <a:solidFill>
            <a:srgbClr val="418998">
              <a:alpha val="50196"/>
            </a:srgbClr>
          </a:solidFill>
          <a:ln>
            <a:solidFill>
              <a:srgbClr val="4189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L’enquête « santé et territoires » (EST) : </a:t>
            </a:r>
            <a:endParaRPr lang="fr-FR" sz="1400" b="1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endParaRPr lang="fr-FR" sz="1400" b="1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200 000 personnes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Indicateurs départementaux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Thématiques ciblées</a:t>
            </a:r>
            <a:endParaRPr lang="fr-FR" sz="1400" i="1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4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santé dans les enquêtes du service statistique public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580110" y="3737955"/>
            <a:ext cx="3168602" cy="922027"/>
          </a:xfrm>
          <a:prstGeom prst="roundRect">
            <a:avLst>
              <a:gd name="adj" fmla="val 23294"/>
            </a:avLst>
          </a:prstGeom>
          <a:solidFill>
            <a:srgbClr val="FDDB1D">
              <a:alpha val="50196"/>
            </a:srgbClr>
          </a:solidFill>
          <a:ln>
            <a:solidFill>
              <a:srgbClr val="FDD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Recensement </a:t>
            </a:r>
            <a:endParaRPr lang="fr-FR" sz="1400" b="1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Incapacités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(GALI) </a:t>
            </a:r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endParaRPr lang="fr-FR" sz="1400" i="1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→ </a:t>
            </a:r>
            <a:r>
              <a:rPr lang="fr-FR" sz="1400" i="1" dirty="0">
                <a:solidFill>
                  <a:schemeClr val="tx1"/>
                </a:solidFill>
                <a:latin typeface="Marianne" panose="02000000000000000000" pitchFamily="2" charset="0"/>
              </a:rPr>
              <a:t>à compter de </a:t>
            </a:r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2025 ?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580111" y="1511271"/>
            <a:ext cx="3168601" cy="1924575"/>
          </a:xfrm>
          <a:prstGeom prst="roundRect">
            <a:avLst>
              <a:gd name="adj" fmla="val 10724"/>
            </a:avLst>
          </a:prstGeom>
          <a:solidFill>
            <a:srgbClr val="418998">
              <a:alpha val="50196"/>
            </a:srgbClr>
          </a:solidFill>
          <a:ln>
            <a:solidFill>
              <a:srgbClr val="4189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Ensemble des enquêtes de la statistique publique auprès des ménages</a:t>
            </a:r>
          </a:p>
          <a:p>
            <a:pPr marL="377825" indent="-285750">
              <a:buFontTx/>
              <a:buChar char="-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Mini-module santé 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européen</a:t>
            </a:r>
          </a:p>
          <a:p>
            <a:pPr marL="835025" lvl="1" indent="-285750">
              <a:buFont typeface="Courier New" panose="02070309020205020404" pitchFamily="49" charset="0"/>
              <a:buChar char="o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état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se santé déclaré, </a:t>
            </a:r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835025" lvl="1" indent="-285750">
              <a:buFont typeface="Courier New" panose="02070309020205020404" pitchFamily="49" charset="0"/>
              <a:buChar char="o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maladies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chroniques, </a:t>
            </a:r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835025" lvl="1" indent="-285750">
              <a:buFont typeface="Courier New" panose="02070309020205020404" pitchFamily="49" charset="0"/>
              <a:buChar char="o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Incapacités</a:t>
            </a:r>
          </a:p>
          <a:p>
            <a:pPr marL="835025" lvl="1" indent="-285750">
              <a:buFontTx/>
              <a:buChar char="-"/>
            </a:pPr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92075"/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→ </a:t>
            </a:r>
            <a:r>
              <a:rPr lang="fr-FR" sz="1400" i="1" dirty="0">
                <a:solidFill>
                  <a:schemeClr val="tx1"/>
                </a:solidFill>
                <a:latin typeface="Marianne" panose="02000000000000000000" pitchFamily="2" charset="0"/>
              </a:rPr>
              <a:t>depuis la fin des années 2000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23850" y="2791498"/>
            <a:ext cx="4968230" cy="1868483"/>
          </a:xfrm>
          <a:prstGeom prst="roundRect">
            <a:avLst>
              <a:gd name="adj" fmla="val 13018"/>
            </a:avLst>
          </a:prstGeom>
          <a:solidFill>
            <a:srgbClr val="418998">
              <a:alpha val="50196"/>
            </a:srgbClr>
          </a:solidFill>
          <a:ln>
            <a:solidFill>
              <a:srgbClr val="4189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Modules </a:t>
            </a:r>
            <a:r>
              <a:rPr lang="fr-FR" sz="1400" b="1" i="1" dirty="0">
                <a:solidFill>
                  <a:schemeClr val="tx1"/>
                </a:solidFill>
                <a:latin typeface="Marianne" panose="02000000000000000000" pitchFamily="2" charset="0"/>
              </a:rPr>
              <a:t>ad hoc</a:t>
            </a:r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 sur la santé, en lien avec les thématiques principales de certaines enquêtes </a:t>
            </a:r>
          </a:p>
          <a:p>
            <a:pPr marL="377825" indent="-285750">
              <a:buFontTx/>
              <a:buChar char="-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Statistique sur les ressources et conditions de vie 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(SRCV)</a:t>
            </a:r>
            <a:endParaRPr lang="fr-FR" sz="14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377825" indent="-285750">
              <a:buFontTx/>
              <a:buChar char="-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Emploi (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EEC)</a:t>
            </a:r>
            <a:endParaRPr lang="fr-FR" sz="14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377825" indent="-285750">
              <a:buFontTx/>
              <a:buChar char="-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Conditions de travail / Risques psycho-sociaux (CT-RPS)</a:t>
            </a:r>
          </a:p>
          <a:p>
            <a:pPr marL="377825" indent="-285750">
              <a:buFontTx/>
              <a:buChar char="-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Vécu et ressenti en matière de sécurité (VRS)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850" y="1512910"/>
            <a:ext cx="4968230" cy="988471"/>
          </a:xfrm>
          <a:prstGeom prst="roundRect">
            <a:avLst>
              <a:gd name="adj" fmla="val 24581"/>
            </a:avLst>
          </a:prstGeom>
          <a:solidFill>
            <a:srgbClr val="FDDB1D">
              <a:alpha val="50196"/>
            </a:srgbClr>
          </a:solidFill>
          <a:ln>
            <a:solidFill>
              <a:srgbClr val="FDD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  <a:latin typeface="Marianne" panose="02000000000000000000" pitchFamily="2" charset="0"/>
              </a:rPr>
              <a:t>Enquêtes dédiées à la </a:t>
            </a:r>
            <a:r>
              <a:rPr lang="fr-FR" sz="14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santé</a:t>
            </a:r>
            <a:endParaRPr lang="fr-FR" sz="1400" b="1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377825" indent="-285750">
              <a:buFontTx/>
              <a:buChar char="-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Enquête santé européenne (EHIS)</a:t>
            </a:r>
          </a:p>
          <a:p>
            <a:pPr marL="377825" indent="-285750">
              <a:buFontTx/>
              <a:buChar char="-"/>
            </a:pPr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Enquête </a:t>
            </a:r>
            <a:r>
              <a:rPr lang="fr-FR" sz="1400" i="1" dirty="0">
                <a:solidFill>
                  <a:schemeClr val="tx1"/>
                </a:solidFill>
                <a:latin typeface="Marianne" panose="02000000000000000000" pitchFamily="2" charset="0"/>
              </a:rPr>
              <a:t>« vie quotidienne et santé » (VQS) et dispositif d’enquêtes sur </a:t>
            </a:r>
            <a:r>
              <a:rPr lang="fr-FR" sz="1400" i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l’autonomie (ex-CARE)</a:t>
            </a:r>
            <a:endParaRPr lang="fr-FR" sz="1400" i="1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6" y="344011"/>
            <a:ext cx="673884" cy="87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" descr="Cnis - Conseil national de l'information statistiqu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0" t="7989" r="15307" b="33293"/>
          <a:stretch/>
        </p:blipFill>
        <p:spPr bwMode="auto">
          <a:xfrm>
            <a:off x="3058088" y="2439874"/>
            <a:ext cx="1058436" cy="65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D43F710-A1AE-7747-9628-B3862EF0B7E9}" type="datetime1">
              <a:rPr lang="fr-FR" cap="all" smtClean="0"/>
              <a:t>20/03/2024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santé dans les enquêtes d’autres producteurs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2893606" y="2289755"/>
            <a:ext cx="1350849" cy="95158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4681424" y="1319278"/>
            <a:ext cx="3855601" cy="770672"/>
            <a:chOff x="6444208" y="1222792"/>
            <a:chExt cx="3855601" cy="770672"/>
          </a:xfrm>
        </p:grpSpPr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23702" y="1333168"/>
              <a:ext cx="1033318" cy="582508"/>
            </a:xfrm>
            <a:prstGeom prst="rect">
              <a:avLst/>
            </a:prstGeom>
          </p:spPr>
        </p:pic>
        <p:sp>
          <p:nvSpPr>
            <p:cNvPr id="18" name="ZoneTexte 17"/>
            <p:cNvSpPr txBox="1"/>
            <p:nvPr/>
          </p:nvSpPr>
          <p:spPr>
            <a:xfrm>
              <a:off x="7529499" y="1245634"/>
              <a:ext cx="27703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Baromètre</a:t>
              </a:r>
            </a:p>
            <a:p>
              <a:r>
                <a:rPr lang="fr-FR" sz="1400" b="1" i="1" dirty="0" err="1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Enabee</a:t>
              </a:r>
              <a:endParaRPr lang="fr-FR" sz="1400" b="1" i="1" dirty="0" smtClean="0">
                <a:solidFill>
                  <a:schemeClr val="bg1">
                    <a:lumMod val="50000"/>
                  </a:schemeClr>
                </a:solidFill>
                <a:latin typeface="Marianne" panose="02000000000000000000" pitchFamily="2" charset="0"/>
              </a:endParaRPr>
            </a:p>
            <a:p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Enquêtes </a:t>
              </a:r>
              <a:r>
                <a:rPr lang="fr-FR" sz="1400" b="1" i="1" dirty="0" err="1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épidemio</a:t>
              </a:r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. régionales</a:t>
              </a: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6444208" y="1222792"/>
              <a:ext cx="3852728" cy="77067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5766715" y="2804411"/>
            <a:ext cx="3145607" cy="954107"/>
            <a:chOff x="5575688" y="3081146"/>
            <a:chExt cx="3145607" cy="954107"/>
          </a:xfrm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41395" y="3265619"/>
              <a:ext cx="1152128" cy="465145"/>
            </a:xfrm>
            <a:prstGeom prst="rect">
              <a:avLst/>
            </a:prstGeom>
          </p:spPr>
        </p:pic>
        <p:sp>
          <p:nvSpPr>
            <p:cNvPr id="26" name="ZoneTexte 25"/>
            <p:cNvSpPr txBox="1"/>
            <p:nvPr/>
          </p:nvSpPr>
          <p:spPr>
            <a:xfrm>
              <a:off x="6883933" y="3081146"/>
              <a:ext cx="183736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Cohorte Constance</a:t>
              </a:r>
            </a:p>
            <a:p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Enquête nationale </a:t>
              </a:r>
            </a:p>
            <a:p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périnatale</a:t>
              </a:r>
            </a:p>
            <a:p>
              <a:endParaRPr lang="fr-FR" sz="1400" b="1" i="1" dirty="0">
                <a:solidFill>
                  <a:schemeClr val="bg1">
                    <a:lumMod val="50000"/>
                  </a:scheme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5575688" y="3096754"/>
              <a:ext cx="3104004" cy="74410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5401626" y="3712333"/>
            <a:ext cx="2440120" cy="608395"/>
            <a:chOff x="4076096" y="4152036"/>
            <a:chExt cx="2440120" cy="608395"/>
          </a:xfrm>
        </p:grpSpPr>
        <p:pic>
          <p:nvPicPr>
            <p:cNvPr id="33" name="Picture 2" descr="OFD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5495" y="4156004"/>
              <a:ext cx="1334349" cy="600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ZoneTexte 33"/>
            <p:cNvSpPr txBox="1"/>
            <p:nvPr/>
          </p:nvSpPr>
          <p:spPr>
            <a:xfrm>
              <a:off x="5485697" y="4166736"/>
              <a:ext cx="8835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err="1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EnClass</a:t>
              </a:r>
              <a:endParaRPr lang="en-US" sz="1400" b="1" i="1" dirty="0" smtClean="0">
                <a:solidFill>
                  <a:schemeClr val="bg1">
                    <a:lumMod val="50000"/>
                  </a:schemeClr>
                </a:solidFill>
                <a:latin typeface="Marianne" panose="02000000000000000000" pitchFamily="2" charset="0"/>
              </a:endParaRPr>
            </a:p>
            <a:p>
              <a:r>
                <a:rPr lang="en-US" sz="1400" b="1" i="1" dirty="0" err="1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Escapad</a:t>
              </a:r>
              <a:endParaRPr lang="en-US" sz="1400" b="1" i="1" dirty="0" smtClean="0">
                <a:solidFill>
                  <a:schemeClr val="bg1">
                    <a:lumMod val="50000"/>
                  </a:scheme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4076096" y="4152036"/>
              <a:ext cx="2440120" cy="608395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6" name="Image 35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48"/>
          <a:stretch/>
        </p:blipFill>
        <p:spPr bwMode="gray">
          <a:xfrm>
            <a:off x="1166981" y="2941333"/>
            <a:ext cx="456977" cy="314837"/>
          </a:xfrm>
          <a:prstGeom prst="rect">
            <a:avLst/>
          </a:prstGeom>
        </p:spPr>
      </p:pic>
      <p:cxnSp>
        <p:nvCxnSpPr>
          <p:cNvPr id="37" name="Connecteur droit 36"/>
          <p:cNvCxnSpPr/>
          <p:nvPr/>
        </p:nvCxnSpPr>
        <p:spPr>
          <a:xfrm flipV="1">
            <a:off x="4214807" y="1797167"/>
            <a:ext cx="360804" cy="54115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356110" y="2920097"/>
            <a:ext cx="1361719" cy="25303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214807" y="3185615"/>
            <a:ext cx="1032013" cy="71834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9" y="2616909"/>
            <a:ext cx="391837" cy="412516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 rotWithShape="1">
          <a:blip r:embed="rId8"/>
          <a:srcRect b="24870"/>
          <a:stretch/>
        </p:blipFill>
        <p:spPr>
          <a:xfrm>
            <a:off x="361875" y="3179184"/>
            <a:ext cx="563492" cy="37075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6941" y="3485364"/>
            <a:ext cx="872705" cy="385408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134" y="1568626"/>
            <a:ext cx="673884" cy="878781"/>
          </a:xfrm>
          <a:prstGeom prst="rect">
            <a:avLst/>
          </a:prstGeom>
        </p:spPr>
      </p:pic>
      <p:grpSp>
        <p:nvGrpSpPr>
          <p:cNvPr id="52" name="Groupe 51"/>
          <p:cNvGrpSpPr/>
          <p:nvPr/>
        </p:nvGrpSpPr>
        <p:grpSpPr>
          <a:xfrm>
            <a:off x="5284348" y="2209278"/>
            <a:ext cx="1557496" cy="485492"/>
            <a:chOff x="6672989" y="2554043"/>
            <a:chExt cx="2468014" cy="608395"/>
          </a:xfrm>
        </p:grpSpPr>
        <p:sp>
          <p:nvSpPr>
            <p:cNvPr id="54" name="ZoneTexte 53"/>
            <p:cNvSpPr txBox="1"/>
            <p:nvPr/>
          </p:nvSpPr>
          <p:spPr>
            <a:xfrm>
              <a:off x="7890931" y="2662394"/>
              <a:ext cx="901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ALBANE</a:t>
              </a:r>
              <a:endParaRPr lang="fr-FR" sz="1400" b="1" i="1" dirty="0">
                <a:solidFill>
                  <a:schemeClr val="bg1">
                    <a:lumMod val="50000"/>
                  </a:scheme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6672989" y="2554043"/>
              <a:ext cx="2468014" cy="608395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56" name="Picture 2" descr="undefine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70" y="2233122"/>
            <a:ext cx="504201" cy="42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Connecteur droit 64"/>
          <p:cNvCxnSpPr/>
          <p:nvPr/>
        </p:nvCxnSpPr>
        <p:spPr>
          <a:xfrm flipV="1">
            <a:off x="4339175" y="2488437"/>
            <a:ext cx="828869" cy="12847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à coins arrondis 71"/>
          <p:cNvSpPr/>
          <p:nvPr/>
        </p:nvSpPr>
        <p:spPr>
          <a:xfrm>
            <a:off x="144901" y="1635646"/>
            <a:ext cx="1802866" cy="2352997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3" name="Connecteur droit 72"/>
          <p:cNvCxnSpPr/>
          <p:nvPr/>
        </p:nvCxnSpPr>
        <p:spPr>
          <a:xfrm flipV="1">
            <a:off x="2124850" y="2765546"/>
            <a:ext cx="64807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331478" y="2488437"/>
            <a:ext cx="1468168" cy="7280"/>
          </a:xfrm>
          <a:prstGeom prst="line">
            <a:avLst/>
          </a:prstGeom>
          <a:ln w="2857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38294" y="4196573"/>
            <a:ext cx="837317" cy="287505"/>
          </a:xfrm>
          <a:prstGeom prst="rect">
            <a:avLst/>
          </a:prstGeom>
        </p:spPr>
      </p:pic>
      <p:grpSp>
        <p:nvGrpSpPr>
          <p:cNvPr id="46" name="Groupe 45"/>
          <p:cNvGrpSpPr/>
          <p:nvPr/>
        </p:nvGrpSpPr>
        <p:grpSpPr>
          <a:xfrm>
            <a:off x="3556954" y="4129290"/>
            <a:ext cx="1680338" cy="426646"/>
            <a:chOff x="4076096" y="4152037"/>
            <a:chExt cx="1998812" cy="426646"/>
          </a:xfrm>
        </p:grpSpPr>
        <p:sp>
          <p:nvSpPr>
            <p:cNvPr id="49" name="ZoneTexte 48"/>
            <p:cNvSpPr txBox="1"/>
            <p:nvPr/>
          </p:nvSpPr>
          <p:spPr>
            <a:xfrm>
              <a:off x="5287819" y="4238078"/>
              <a:ext cx="623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bg1">
                      <a:lumMod val="50000"/>
                    </a:schemeClr>
                  </a:solidFill>
                  <a:latin typeface="Marianne" panose="02000000000000000000" pitchFamily="2" charset="0"/>
                </a:rPr>
                <a:t>PSCE</a:t>
              </a:r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4076096" y="4152037"/>
              <a:ext cx="1998812" cy="42664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60" name="Connecteur droit 59"/>
          <p:cNvCxnSpPr/>
          <p:nvPr/>
        </p:nvCxnSpPr>
        <p:spPr>
          <a:xfrm>
            <a:off x="3988282" y="3391459"/>
            <a:ext cx="256173" cy="62507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32855" y="3549940"/>
            <a:ext cx="51331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50" y="1491630"/>
            <a:ext cx="8424334" cy="309634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Patrimoine exceptionnel en France avec le </a:t>
            </a:r>
            <a:r>
              <a:rPr lang="fr-FR" b="1" dirty="0" smtClean="0"/>
              <a:t>système national de données de santé (SNDS)</a:t>
            </a:r>
            <a:r>
              <a:rPr lang="fr-FR" dirty="0" smtClean="0"/>
              <a:t>, crée et alimenté par la CNAM</a:t>
            </a:r>
          </a:p>
          <a:p>
            <a:endParaRPr lang="fr-FR" dirty="0"/>
          </a:p>
          <a:p>
            <a:r>
              <a:rPr lang="fr-FR" dirty="0" smtClean="0"/>
              <a:t>Le SNDS rassemble l’ensemble des consommations de soins, des séjours hospitaliers et des certificats médicaux de décès de tous les bénéficiaires de l’assurance maladie obligatoire </a:t>
            </a:r>
          </a:p>
          <a:p>
            <a:endParaRPr lang="fr-FR" dirty="0"/>
          </a:p>
          <a:p>
            <a:r>
              <a:rPr lang="fr-FR" dirty="0" smtClean="0"/>
              <a:t>Grande richesse pour le pilotage des politiques de santé, la recherche clinique et épidémiologique mais aussi les statistiques publiques, avec quelques limites</a:t>
            </a:r>
          </a:p>
          <a:p>
            <a:pPr lvl="1"/>
            <a:r>
              <a:rPr lang="fr-FR" dirty="0" smtClean="0"/>
              <a:t>Bénéficiaires (ou consommants) de </a:t>
            </a:r>
            <a:r>
              <a:rPr lang="fr-FR" dirty="0"/>
              <a:t>l’assurance maladie </a:t>
            </a:r>
            <a:r>
              <a:rPr lang="fr-FR" dirty="0" smtClean="0"/>
              <a:t>obligatoire ≠ Population résidente ou ménages ordinaires</a:t>
            </a:r>
            <a:endParaRPr lang="fr-FR" dirty="0"/>
          </a:p>
          <a:p>
            <a:pPr lvl="1"/>
            <a:r>
              <a:rPr lang="fr-FR" dirty="0" smtClean="0"/>
              <a:t>Peu </a:t>
            </a:r>
            <a:r>
              <a:rPr lang="fr-FR" dirty="0"/>
              <a:t>de caractéristiques socio-démographiques, </a:t>
            </a:r>
            <a:r>
              <a:rPr lang="fr-FR" dirty="0" smtClean="0"/>
              <a:t>nécessaires pour la mesure des inégalités sociales et territoriales de santé</a:t>
            </a:r>
            <a:endParaRPr lang="fr-FR" dirty="0"/>
          </a:p>
          <a:p>
            <a:pPr lvl="1"/>
            <a:r>
              <a:rPr lang="fr-FR" dirty="0" smtClean="0"/>
              <a:t>Pas d’information sur </a:t>
            </a:r>
            <a:r>
              <a:rPr lang="fr-FR" dirty="0"/>
              <a:t>: le non-recours aux soins (par définition), les facteurs de risques et les comportements, la santé perçue et le ressenti des </a:t>
            </a:r>
            <a:r>
              <a:rPr lang="fr-FR" dirty="0" smtClean="0"/>
              <a:t>patients</a:t>
            </a:r>
            <a:endParaRPr lang="fr-FR" dirty="0"/>
          </a:p>
          <a:p>
            <a:pPr lvl="1"/>
            <a:r>
              <a:rPr lang="fr-FR" dirty="0" smtClean="0"/>
              <a:t>Pas de mesure directe de l’état de santé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place croissante des données médico-administratives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84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« Le meilleur des deux mondes » - Appariements entre enquêtes statistiques et SNDS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788024" y="1491630"/>
            <a:ext cx="3960160" cy="3096344"/>
          </a:xfrm>
          <a:prstGeom prst="roundRect">
            <a:avLst>
              <a:gd name="adj" fmla="val 13018"/>
            </a:avLst>
          </a:prstGeom>
          <a:solidFill>
            <a:srgbClr val="FDDB1D">
              <a:alpha val="50196"/>
            </a:srgbClr>
          </a:solidFill>
          <a:ln>
            <a:solidFill>
              <a:srgbClr val="FDD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L’apport du SNDS</a:t>
            </a:r>
          </a:p>
          <a:p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Réduction de la charge de réponse, et absence de biais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Enrichissement de la base de sondage (optimisation du plan d’échantillonnage et amélioration de la correction de la non-réponse)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Confrontation santé perçue / consommation de soins</a:t>
            </a:r>
            <a:endParaRPr lang="fr-FR" sz="1400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850" y="1491630"/>
            <a:ext cx="4032126" cy="3096344"/>
          </a:xfrm>
          <a:prstGeom prst="roundRect">
            <a:avLst>
              <a:gd name="adj" fmla="val 10724"/>
            </a:avLst>
          </a:prstGeom>
          <a:solidFill>
            <a:srgbClr val="418998">
              <a:alpha val="50196"/>
            </a:srgbClr>
          </a:solidFill>
          <a:ln>
            <a:solidFill>
              <a:srgbClr val="4189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dirty="0" smtClean="0">
                <a:solidFill>
                  <a:schemeClr val="tx1"/>
                </a:solidFill>
                <a:latin typeface="Marianne" panose="02000000000000000000" pitchFamily="2" charset="0"/>
              </a:rPr>
              <a:t>L’apport des enquêtes statistiques</a:t>
            </a:r>
          </a:p>
          <a:p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Échantillon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représentatif de la population 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française, comme les enquêtes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Ciblage de </a:t>
            </a: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sous-populations d’intérêt </a:t>
            </a:r>
            <a:r>
              <a:rPr lang="fr-FR" sz="1400" dirty="0">
                <a:solidFill>
                  <a:schemeClr val="tx1"/>
                </a:solidFill>
                <a:latin typeface="Marianne" panose="02000000000000000000" pitchFamily="2" charset="0"/>
              </a:rPr>
              <a:t>non-repérables dans le SNDS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 smtClean="0">
              <a:solidFill>
                <a:schemeClr val="tx1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Marianne" panose="02000000000000000000" pitchFamily="2" charset="0"/>
              </a:rPr>
              <a:t>Richesse d’information, dans le domaine de la santé et en dehors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1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323850" y="1491630"/>
            <a:ext cx="8424334" cy="309634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Distinction traditionnelle entre </a:t>
            </a:r>
            <a:r>
              <a:rPr lang="fr-FR" b="1" dirty="0" smtClean="0"/>
              <a:t>établissements de santé</a:t>
            </a:r>
            <a:r>
              <a:rPr lang="fr-FR" dirty="0" smtClean="0"/>
              <a:t> et </a:t>
            </a:r>
            <a:r>
              <a:rPr lang="fr-FR" b="1" dirty="0" smtClean="0"/>
              <a:t>soins de ville</a:t>
            </a:r>
          </a:p>
          <a:p>
            <a:pPr lvl="1"/>
            <a:r>
              <a:rPr lang="fr-FR" sz="1400" dirty="0" smtClean="0"/>
              <a:t>La </a:t>
            </a:r>
            <a:r>
              <a:rPr lang="fr-FR" sz="1400" b="1" dirty="0" smtClean="0"/>
              <a:t>statistique annuelle des établissement</a:t>
            </a:r>
            <a:r>
              <a:rPr lang="fr-FR" sz="1400" dirty="0" smtClean="0"/>
              <a:t> (SAE), ainsi que les enquêtes quadriennales auprès des établissements médico-sociaux (</a:t>
            </a:r>
            <a:r>
              <a:rPr lang="fr-FR" sz="1400" dirty="0"/>
              <a:t>EHPA) : activité, </a:t>
            </a:r>
            <a:r>
              <a:rPr lang="fr-FR" sz="1400" dirty="0" smtClean="0"/>
              <a:t>capacités</a:t>
            </a:r>
            <a:r>
              <a:rPr lang="fr-FR" sz="1400" dirty="0"/>
              <a:t>, </a:t>
            </a:r>
            <a:r>
              <a:rPr lang="fr-FR" sz="1400" dirty="0" smtClean="0"/>
              <a:t>équipements </a:t>
            </a:r>
            <a:r>
              <a:rPr lang="fr-FR" sz="1400" dirty="0"/>
              <a:t>et </a:t>
            </a:r>
            <a:r>
              <a:rPr lang="fr-FR" sz="1400" dirty="0" smtClean="0"/>
              <a:t>ressources </a:t>
            </a:r>
            <a:r>
              <a:rPr lang="fr-FR" sz="1400" dirty="0"/>
              <a:t>humaines</a:t>
            </a:r>
            <a:endParaRPr lang="fr-FR" sz="1400" dirty="0" smtClean="0"/>
          </a:p>
          <a:p>
            <a:pPr lvl="1"/>
            <a:r>
              <a:rPr lang="fr-FR" sz="1400" dirty="0" smtClean="0"/>
              <a:t>La </a:t>
            </a:r>
            <a:r>
              <a:rPr lang="fr-FR" sz="1400" b="1" dirty="0" smtClean="0"/>
              <a:t>démographie des professionnels de santé</a:t>
            </a:r>
            <a:r>
              <a:rPr lang="fr-FR" sz="1400" dirty="0" smtClean="0"/>
              <a:t> : plusieurs sources non-consolidées (RPPS, BTS, SNDS) </a:t>
            </a:r>
            <a:endParaRPr lang="fr-FR" sz="1400" dirty="0"/>
          </a:p>
          <a:p>
            <a:pPr marL="180000" lvl="1" indent="0">
              <a:buNone/>
            </a:pPr>
            <a:endParaRPr lang="fr-FR" sz="1400" dirty="0" smtClean="0"/>
          </a:p>
          <a:p>
            <a:pPr marL="180000" lvl="1" indent="0">
              <a:buNone/>
            </a:pPr>
            <a:r>
              <a:rPr lang="fr-FR" sz="1400" dirty="0" smtClean="0"/>
              <a:t>Situation </a:t>
            </a:r>
            <a:r>
              <a:rPr lang="fr-FR" sz="1400" b="1" dirty="0"/>
              <a:t>fortement évolutive</a:t>
            </a:r>
            <a:r>
              <a:rPr lang="fr-FR" sz="1400" dirty="0"/>
              <a:t>, avec </a:t>
            </a:r>
            <a:r>
              <a:rPr lang="fr-FR" sz="1400" dirty="0" smtClean="0"/>
              <a:t>l’urbanisation </a:t>
            </a:r>
            <a:r>
              <a:rPr lang="fr-FR" sz="1400" dirty="0"/>
              <a:t>des systèmes d’information en santé </a:t>
            </a:r>
            <a:r>
              <a:rPr lang="fr-FR" sz="1400" dirty="0" smtClean="0"/>
              <a:t>et les recompositions de l’offre de soin. Données </a:t>
            </a:r>
            <a:r>
              <a:rPr lang="fr-FR" sz="1400" dirty="0"/>
              <a:t>très largement en </a:t>
            </a:r>
            <a:r>
              <a:rPr lang="fr-FR" sz="1400" b="1" dirty="0"/>
              <a:t>accès libre</a:t>
            </a:r>
            <a:r>
              <a:rPr lang="fr-FR" sz="1400" dirty="0" smtClean="0"/>
              <a:t>.</a:t>
            </a:r>
            <a:endParaRPr lang="fr-FR" sz="1400" dirty="0"/>
          </a:p>
          <a:p>
            <a:pPr marL="180000" lvl="1" indent="0">
              <a:buNone/>
            </a:pPr>
            <a:endParaRPr lang="fr-FR" sz="1400" dirty="0" smtClean="0"/>
          </a:p>
          <a:p>
            <a:pPr marL="180000" lvl="1" indent="0">
              <a:buNone/>
            </a:pPr>
            <a:r>
              <a:rPr lang="fr-FR" sz="1400" dirty="0" smtClean="0"/>
              <a:t>Dans </a:t>
            </a:r>
            <a:r>
              <a:rPr lang="fr-FR" sz="1400" dirty="0"/>
              <a:t>un contexte marqué par des tensions sur les ressources humaines en </a:t>
            </a:r>
            <a:r>
              <a:rPr lang="fr-FR" sz="1400" dirty="0" smtClean="0"/>
              <a:t>santé, développement (ou renforcement) d’approches </a:t>
            </a:r>
            <a:r>
              <a:rPr lang="fr-FR" sz="1400" b="1" dirty="0" smtClean="0"/>
              <a:t>conjoncturelles</a:t>
            </a:r>
            <a:r>
              <a:rPr lang="fr-FR" sz="1400" dirty="0" smtClean="0"/>
              <a:t> ou </a:t>
            </a:r>
            <a:r>
              <a:rPr lang="fr-FR" sz="1400" b="1" dirty="0" smtClean="0"/>
              <a:t>prospectives</a:t>
            </a:r>
            <a:r>
              <a:rPr lang="fr-FR" sz="1400" dirty="0" smtClean="0"/>
              <a:t> : enquête auprès des écoles de formations aux professions et de leurs étudiants, exercices de projection de la démographie des professions de santé, exploitation de la DSN.</a:t>
            </a:r>
            <a:endParaRPr lang="fr-FR" sz="14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3850" y="741982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 smtClean="0"/>
              <a:t>L’offre de soin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061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20/03/2024</a:t>
            </a:fld>
            <a:endParaRPr lang="fr-FR" cap="all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…mêmes bases de données, mais avec des approches, des finalités et des champs différents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myriade de sites cartographiques…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35" y="2032985"/>
            <a:ext cx="1872208" cy="73289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851670"/>
            <a:ext cx="1951031" cy="55862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519" y="3443617"/>
            <a:ext cx="1686266" cy="601633"/>
          </a:xfrm>
          <a:prstGeom prst="rect">
            <a:avLst/>
          </a:prstGeom>
        </p:spPr>
      </p:pic>
      <p:pic>
        <p:nvPicPr>
          <p:cNvPr id="1026" name="Picture 2" descr="Scan Santé : Plateforme de restitution de données des établissements de  santé | Nation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033" y="2873903"/>
            <a:ext cx="1549542" cy="113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3864" y="1760422"/>
            <a:ext cx="3244601" cy="80694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2080" y="2873903"/>
            <a:ext cx="1590675" cy="66675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4114" y="4001674"/>
            <a:ext cx="23241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74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ARA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resentation slides.potx" id="{19B1B1AE-B4C8-4691-B164-144D1384C1FF}" vid="{98F5FED8-D574-4E53-8DDD-0AAB9E4EED1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D39DC6B1C44045BA3575E1CE6407BF" ma:contentTypeVersion="0" ma:contentTypeDescription="Crée un document." ma:contentTypeScope="" ma:versionID="0a8f43c0b9347064880ae8110e919a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9e43c2055aaa4ae7bbafcaae9e7cee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FE87B-0EAF-4BC3-BA4B-C35DF7B13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FBB582-C753-4133-A577-B6284A2C0E2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D39DB-2B44-49E9-B81E-72F79E735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presentation slides</Template>
  <TotalTime>506</TotalTime>
  <Words>1438</Words>
  <Application>Microsoft Office PowerPoint</Application>
  <PresentationFormat>Affichage à l'écran (16:9)</PresentationFormat>
  <Paragraphs>169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Marianne</vt:lpstr>
      <vt:lpstr>Wingdings</vt:lpstr>
      <vt:lpstr>TEMPLATE_ARS_ARA16-9</vt:lpstr>
      <vt:lpstr>Présentation PowerPoint</vt:lpstr>
      <vt:lpstr>La difficile mesure des inégalités sociales et territoriales dans le domaine de la santé</vt:lpstr>
      <vt:lpstr>Au cœur du dispositif statistique d’observation de la santé : l’enquête santé européenne (EHIS)</vt:lpstr>
      <vt:lpstr>La santé dans les enquêtes du service statistique public</vt:lpstr>
      <vt:lpstr>La santé dans les enquêtes d’autres producteurs</vt:lpstr>
      <vt:lpstr>La place croissante des données médico-administratives</vt:lpstr>
      <vt:lpstr>« Le meilleur des deux mondes » - Appariements entre enquêtes statistiques et SNDS</vt:lpstr>
      <vt:lpstr>L’offre de soin</vt:lpstr>
      <vt:lpstr>Une myriade de sites cartographiques…</vt:lpstr>
      <vt:lpstr>Accès et recours aux soins (1) – Dimension territoriale</vt:lpstr>
      <vt:lpstr>Accès et recours aux soins (2) – Dimension financière</vt:lpstr>
      <vt:lpstr>Qualité des soins – Expérience des patients</vt:lpstr>
      <vt:lpstr>Synthèse</vt:lpstr>
      <vt:lpstr>Et au-delà…</vt:lpstr>
    </vt:vector>
  </TitlesOfParts>
  <Manager>Client</Manager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OURLIAC, Benoit (DREES/OSAM)</dc:creator>
  <cp:lastModifiedBy>OURLIAC, Benoit (DREES/OSAM)</cp:lastModifiedBy>
  <cp:revision>30</cp:revision>
  <dcterms:created xsi:type="dcterms:W3CDTF">2024-03-17T22:11:47Z</dcterms:created>
  <dcterms:modified xsi:type="dcterms:W3CDTF">2024-03-20T09:03:20Z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0x0101007DD39DC6B1C44045BA3575E1CE6407BF</vt:lpwstr>
  </property>
</Properties>
</file>