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442" r:id="rId6"/>
    <p:sldId id="443" r:id="rId7"/>
    <p:sldId id="445" r:id="rId8"/>
    <p:sldId id="446" r:id="rId9"/>
    <p:sldId id="413" r:id="rId10"/>
    <p:sldId id="447" r:id="rId11"/>
    <p:sldId id="451" r:id="rId12"/>
    <p:sldId id="448" r:id="rId13"/>
    <p:sldId id="453" r:id="rId14"/>
    <p:sldId id="454" r:id="rId15"/>
    <p:sldId id="455" r:id="rId16"/>
    <p:sldId id="457" r:id="rId17"/>
    <p:sldId id="456" r:id="rId18"/>
    <p:sldId id="440" r:id="rId19"/>
    <p:sldId id="419" r:id="rId2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442"/>
            <p14:sldId id="443"/>
            <p14:sldId id="445"/>
            <p14:sldId id="446"/>
            <p14:sldId id="413"/>
            <p14:sldId id="447"/>
            <p14:sldId id="451"/>
            <p14:sldId id="448"/>
            <p14:sldId id="453"/>
            <p14:sldId id="454"/>
            <p14:sldId id="455"/>
            <p14:sldId id="457"/>
            <p14:sldId id="456"/>
            <p14:sldId id="440"/>
            <p14:sldId id="41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E WUILLAMIER" initials="PW" lastIdx="3" clrIdx="0">
    <p:extLst/>
  </p:cmAuthor>
  <p:cmAuthor id="2" name="LAURENCE DAUPHIN" initials="LD" lastIdx="6" clrIdx="1">
    <p:extLst>
      <p:ext uri="{19B8F6BF-5375-455C-9EA6-DF929625EA0E}">
        <p15:presenceInfo xmlns:p15="http://schemas.microsoft.com/office/powerpoint/2012/main" userId="S-1-5-21-1616320312-2655828719-4280963109-72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343" autoAdjust="0"/>
  </p:normalViewPr>
  <p:slideViewPr>
    <p:cSldViewPr showGuides="1">
      <p:cViewPr varScale="1">
        <p:scale>
          <a:sx n="97" d="100"/>
          <a:sy n="97" d="100"/>
        </p:scale>
        <p:origin x="618"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itchFamily="34" charset="0"/>
                <a:ea typeface="+mn-ea"/>
                <a:cs typeface="+mn-cs"/>
              </a:rPr>
              <a:t>Je vais vous présenter notre demande de renouvellement d’avis d’opportunité pour le panel d’élèves de petite section recrutés en 2011</a:t>
            </a:r>
            <a:r>
              <a:rPr lang="fr-FR" sz="1200" kern="1200" dirty="0" smtClean="0">
                <a:solidFill>
                  <a:schemeClr val="tx1"/>
                </a:solidFill>
                <a:effectLst/>
                <a:latin typeface="Arial" pitchFamily="34" charset="0"/>
                <a:ea typeface="+mn-ea"/>
                <a:cs typeface="+mn-cs"/>
              </a:rPr>
              <a:t>. Il s’agit d’une cohorte d’élèves scolarisés en septembre 2021 en classe de petite section, que la DEPP suit depuis cette date. Les panels sont des dispositifs mis en place par la </a:t>
            </a:r>
            <a:r>
              <a:rPr lang="fr-FR" sz="1200" kern="1200" dirty="0" err="1" smtClean="0">
                <a:solidFill>
                  <a:schemeClr val="tx1"/>
                </a:solidFill>
                <a:effectLst/>
                <a:latin typeface="Arial" pitchFamily="34" charset="0"/>
                <a:ea typeface="+mn-ea"/>
                <a:cs typeface="+mn-cs"/>
              </a:rPr>
              <a:t>depp</a:t>
            </a:r>
            <a:r>
              <a:rPr lang="fr-FR" sz="1200" kern="1200" dirty="0" smtClean="0">
                <a:solidFill>
                  <a:schemeClr val="tx1"/>
                </a:solidFill>
                <a:effectLst/>
                <a:latin typeface="Arial" pitchFamily="34" charset="0"/>
                <a:ea typeface="+mn-ea"/>
                <a:cs typeface="+mn-cs"/>
              </a:rPr>
              <a:t> depuis plus de 50 ans avec pour objectif principal de décrire et d’expliquer les parcours et les performances scolaires des élèves depuis l’entrée à l’école jusqu’à la fin de l’enseignement secondaire.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81555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nouvelle enquête</a:t>
            </a:r>
            <a:r>
              <a:rPr lang="fr-FR" baseline="0" dirty="0" smtClean="0"/>
              <a:t> a le même objectif et vise à ….</a:t>
            </a:r>
          </a:p>
          <a:p>
            <a:r>
              <a:rPr lang="fr-FR" baseline="0" dirty="0" smtClean="0"/>
              <a:t>En particulier, elle permettra de ,,,,,,,,,,,,,,,,,,,</a:t>
            </a:r>
          </a:p>
          <a:p>
            <a:r>
              <a:rPr lang="fr-FR" baseline="0" dirty="0" smtClean="0"/>
              <a:t>La conception du questionnaire doit prendre en compte deux contraintes importantes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55343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Prendre en compte la nouvelle nomenclature des professions et catégories socioprofessionnelles de 2020 (PCS 2020) </a:t>
            </a:r>
            <a:r>
              <a:rPr lang="fr-FR" sz="1200" b="0" dirty="0" smtClean="0"/>
              <a:t>: Elle sera construite à partir d’un protocole de questions standardisées et validées par l’Insee.</a:t>
            </a:r>
            <a:r>
              <a:rPr lang="fr-FR" sz="1200" b="0" baseline="0" dirty="0" smtClean="0"/>
              <a:t> . Par rapport à l’enquête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t>précédente, les répondants doivent déclarer leur profession parmi une liste de professions. Pour les  répondants par internet ou par téléphone, l’accès à cette liste de professions peut se faire à travers un  menu déroulant facilitant l’affichage de la profession du répondant</a:t>
            </a:r>
            <a:endParaRPr lang="fr-FR"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Enrichir l’information recueillie sur l’environnement familial de l’élève, en s’intéressant pour la première fois à l’origine sociale des grands parents et à leur présence dans la vie de l’enfant </a:t>
            </a:r>
            <a:r>
              <a:rPr lang="fr-FR" sz="1200" b="0" dirty="0" smtClean="0"/>
              <a:t>: le recueil d’information à l’origine sociale des grands parents ainsi qu’aux liens qu’ils peuvent entretenir avec l’enfant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t>Identifier les élèves descendants d’immigrés de la troisième génération : Si les panels permettent aujourd’hui cet éclairage </a:t>
            </a:r>
            <a:r>
              <a:rPr lang="fr-FR" sz="1200" b="0" baseline="0" dirty="0" smtClean="0"/>
              <a:t> </a:t>
            </a:r>
            <a:r>
              <a:rPr lang="fr-FR" sz="1200" b="0" dirty="0" smtClean="0"/>
              <a:t>sur les descendants d’immigrés de la deuxième génération, ils ne permettent pas d’étudier les </a:t>
            </a:r>
            <a:r>
              <a:rPr lang="fr-FR" sz="1200" b="0" baseline="0" dirty="0" smtClean="0"/>
              <a:t> </a:t>
            </a:r>
            <a:r>
              <a:rPr lang="fr-FR" sz="1200" b="0" dirty="0" smtClean="0"/>
              <a:t>trajectoires des descendants d’immigrés de la troisième génération. Étant donné la corrélation entre </a:t>
            </a:r>
            <a:r>
              <a:rPr lang="fr-FR" sz="1200" b="0" baseline="0" dirty="0" smtClean="0"/>
              <a:t> </a:t>
            </a:r>
            <a:r>
              <a:rPr lang="fr-FR" sz="1200" b="0" dirty="0" smtClean="0"/>
              <a:t>les parcours scolaires et le niveau d'éducation des parents, ainsi que l'évolution du niveau d'éducation </a:t>
            </a:r>
            <a:r>
              <a:rPr lang="fr-FR" sz="1200" b="0" baseline="0" dirty="0" smtClean="0"/>
              <a:t> </a:t>
            </a:r>
            <a:r>
              <a:rPr lang="fr-FR" sz="1200" b="0" dirty="0" smtClean="0"/>
              <a:t>des immigrés d'une génération à l'autre (Beauchemin,2022), il est légitime de se questionner sur la </a:t>
            </a:r>
            <a:r>
              <a:rPr lang="fr-FR" sz="1200" b="0" baseline="0" dirty="0" smtClean="0"/>
              <a:t> </a:t>
            </a:r>
            <a:r>
              <a:rPr lang="fr-FR" sz="1200" b="0" dirty="0" smtClean="0"/>
              <a:t>trajectoire des descendants d'immigrés de la troisième génération par rapport à celle de la seconde génération.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Recueillir l’information sur la santé et le handicap de l’élève, et leur prise en charge </a:t>
            </a:r>
            <a:r>
              <a:rPr lang="fr-FR" sz="1200" b="0" dirty="0" smtClean="0"/>
              <a:t>; </a:t>
            </a:r>
            <a:r>
              <a:rPr lang="fr-FR" dirty="0" smtClean="0"/>
              <a:t>un module santé et handicap est intégré pour la première fois dans l’enquête Famille. Ce module GALI » (Global Activity Limitation </a:t>
            </a:r>
            <a:r>
              <a:rPr lang="fr-FR" dirty="0" err="1" smtClean="0"/>
              <a:t>Indicator</a:t>
            </a:r>
            <a:r>
              <a:rPr lang="fr-FR" dirty="0" smtClean="0"/>
              <a:t>), mesure la proportion de personnes déclarant « être limitées pour une raison de santé dans les activités que les gens font habituellement, depuis au moins six mois » et comprend aussi une question sur la santé perçue et une autre sur les problèmes de santé chroniques. Il fait partie du « mini-module européen sur la santé » et de la plupart des enquêtes en population générale de la statistique publique. Ce module a été adapté aux enfants de 6 ans, dans l’enquête Mode de garde de la Drees ou dans l’enquête Elfe de l’</a:t>
            </a:r>
            <a:r>
              <a:rPr lang="fr-FR" dirty="0" err="1" smtClean="0"/>
              <a:t>Ined</a:t>
            </a:r>
            <a:r>
              <a:rPr lang="fr-FR" dirty="0" smtClean="0"/>
              <a:t>. En 2021, 4,7 % des enfants de 5 à 9 ans vivant à domicile en France sont handicapés, que ce soit au titre d’une limitation sensorielle, physique ou cognitive sévère, ou bien au titre d’une forte restriction dans les activités de la vie quotidienne (DREES, enquête Vie quotidienne et santé 2021),</a:t>
            </a:r>
            <a:r>
              <a:rPr lang="fr-FR" baseline="0" dirty="0" smtClean="0"/>
              <a:t> p</a:t>
            </a:r>
            <a:r>
              <a:rPr lang="fr-FR" dirty="0" smtClean="0"/>
              <a:t>lusieurs questions portent ensuite sur l’accompagnement de l’enfant pour des raisons de santé ou de handicap, notamment à l’école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Mieux prendre en compte les contraintes de temps qui pèsent sur les parents, que ce soit en termes de charge parentale ou de charge professionnelle</a:t>
            </a:r>
            <a:r>
              <a:rPr lang="fr-FR" sz="1200" b="0" dirty="0" smtClean="0"/>
              <a:t> :  question du nombre d’heures travaillées par semaine (B27), la fréquence d’heures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t>supplémentaires, la pratique du télétravail, l’équilibre entre temps de travail et responsabilités familiales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Prendre en compte les réformes éducatives actuelles qui visent notamment le renforcement de l’éducation artistique et culturelle mais aussi la lutte contre le harcèlement scolaire</a:t>
            </a:r>
            <a:r>
              <a:rPr lang="fr-FR" sz="1200" b="0" dirty="0" smtClean="0"/>
              <a:t> : </a:t>
            </a:r>
            <a:r>
              <a:rPr lang="fr-FR" dirty="0" smtClean="0"/>
              <a:t>Dans le cadre du développement de l’éducation artistique et culturelle (EAC), les familles, sont plus spécifiquement interrogées sur ces activités artistiques et culturelles en dehors de l’école (A37). On souhaite aussi connaitre la perception des responsables sur la pratique de ces dernières (A38) et si des actions sont mises en place au sein de l’école dans le cadre de l’EAC, 30 minutes de sport à l’école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Un volet portant sur le bien-être, le sentiment de discrimination ou d’harcèlement scolaire est également introduit. La lutte contre le harcèlement doit être grandement menée et pour cela il est important d’avoir une mesure même approximative de celui-ci. On demande donc aux responsables de l’enfant s’il se sent bien (A11), son niveau de stress (A12), les raisons potentielles d’un mauvais traitement de la part de l’école ou d’autres élèves (A13), et les situations auxquelles il a pu faire face</a:t>
            </a:r>
            <a:endParaRPr lang="fr-FR"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07868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44450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Lucida Grande" pitchFamily="84" charset="0"/>
              </a:defRPr>
            </a:lvl1pPr>
            <a:lvl2pPr marL="742950" indent="-285750" defTabSz="927100">
              <a:defRPr sz="2400">
                <a:solidFill>
                  <a:schemeClr val="tx1"/>
                </a:solidFill>
                <a:latin typeface="Lucida Grande" pitchFamily="84" charset="0"/>
              </a:defRPr>
            </a:lvl2pPr>
            <a:lvl3pPr marL="1143000" indent="-228600" defTabSz="927100">
              <a:defRPr sz="2400">
                <a:solidFill>
                  <a:schemeClr val="tx1"/>
                </a:solidFill>
                <a:latin typeface="Lucida Grande" pitchFamily="84" charset="0"/>
              </a:defRPr>
            </a:lvl3pPr>
            <a:lvl4pPr marL="1600200" indent="-228600" defTabSz="927100">
              <a:defRPr sz="2400">
                <a:solidFill>
                  <a:schemeClr val="tx1"/>
                </a:solidFill>
                <a:latin typeface="Lucida Grande" pitchFamily="84" charset="0"/>
              </a:defRPr>
            </a:lvl4pPr>
            <a:lvl5pPr marL="2057400" indent="-228600" defTabSz="927100">
              <a:defRPr sz="2400">
                <a:solidFill>
                  <a:schemeClr val="tx1"/>
                </a:solidFill>
                <a:latin typeface="Lucida Grande" pitchFamily="84" charset="0"/>
              </a:defRPr>
            </a:lvl5pPr>
            <a:lvl6pPr marL="2514600" indent="-228600" algn="r" defTabSz="927100" eaLnBrk="0" fontAlgn="base" hangingPunct="0">
              <a:spcBef>
                <a:spcPct val="0"/>
              </a:spcBef>
              <a:spcAft>
                <a:spcPct val="0"/>
              </a:spcAft>
              <a:defRPr sz="2400">
                <a:solidFill>
                  <a:schemeClr val="tx1"/>
                </a:solidFill>
                <a:latin typeface="Lucida Grande" pitchFamily="84" charset="0"/>
              </a:defRPr>
            </a:lvl6pPr>
            <a:lvl7pPr marL="2971800" indent="-228600" algn="r" defTabSz="927100" eaLnBrk="0" fontAlgn="base" hangingPunct="0">
              <a:spcBef>
                <a:spcPct val="0"/>
              </a:spcBef>
              <a:spcAft>
                <a:spcPct val="0"/>
              </a:spcAft>
              <a:defRPr sz="2400">
                <a:solidFill>
                  <a:schemeClr val="tx1"/>
                </a:solidFill>
                <a:latin typeface="Lucida Grande" pitchFamily="84" charset="0"/>
              </a:defRPr>
            </a:lvl7pPr>
            <a:lvl8pPr marL="3429000" indent="-228600" algn="r" defTabSz="927100" eaLnBrk="0" fontAlgn="base" hangingPunct="0">
              <a:spcBef>
                <a:spcPct val="0"/>
              </a:spcBef>
              <a:spcAft>
                <a:spcPct val="0"/>
              </a:spcAft>
              <a:defRPr sz="2400">
                <a:solidFill>
                  <a:schemeClr val="tx1"/>
                </a:solidFill>
                <a:latin typeface="Lucida Grande" pitchFamily="84" charset="0"/>
              </a:defRPr>
            </a:lvl8pPr>
            <a:lvl9pPr marL="3886200" indent="-228600" algn="r" defTabSz="927100" eaLnBrk="0" fontAlgn="base" hangingPunct="0">
              <a:spcBef>
                <a:spcPct val="0"/>
              </a:spcBef>
              <a:spcAft>
                <a:spcPct val="0"/>
              </a:spcAft>
              <a:defRPr sz="2400">
                <a:solidFill>
                  <a:schemeClr val="tx1"/>
                </a:solidFill>
                <a:latin typeface="Lucida Grande" pitchFamily="84" charset="0"/>
              </a:defRPr>
            </a:lvl9pPr>
          </a:lstStyle>
          <a:p>
            <a:fld id="{3E0A2276-152A-4A27-BC9A-D92680D05778}" type="slidenum">
              <a:rPr lang="fr-FR" altLang="fr-FR" sz="1200" smtClean="0"/>
              <a:pPr/>
              <a:t>13</a:t>
            </a:fld>
            <a:endParaRPr lang="fr-FR" altLang="fr-FR" sz="1200" dirty="0" smtClean="0"/>
          </a:p>
        </p:txBody>
      </p:sp>
      <p:sp>
        <p:nvSpPr>
          <p:cNvPr id="27651" name="Rectangle 2"/>
          <p:cNvSpPr>
            <a:spLocks noGrp="1" noRot="1" noChangeAspect="1" noChangeArrowheads="1" noTextEdit="1"/>
          </p:cNvSpPr>
          <p:nvPr>
            <p:ph type="sldImg"/>
          </p:nvPr>
        </p:nvSpPr>
        <p:spPr>
          <a:xfrm>
            <a:off x="90488" y="744538"/>
            <a:ext cx="6616700" cy="3722687"/>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La conception de l’enquête Famille 2025</a:t>
            </a:r>
            <a:r>
              <a:rPr lang="fr-FR" sz="1200" kern="1200" baseline="0" dirty="0" smtClean="0">
                <a:solidFill>
                  <a:schemeClr val="tx1"/>
                </a:solidFill>
                <a:effectLst/>
                <a:latin typeface="Arial" pitchFamily="34" charset="0"/>
                <a:ea typeface="+mn-ea"/>
                <a:cs typeface="+mn-cs"/>
              </a:rPr>
              <a:t> s’</a:t>
            </a:r>
            <a:r>
              <a:rPr lang="fr-FR" sz="1200" kern="1200" dirty="0" smtClean="0">
                <a:solidFill>
                  <a:schemeClr val="tx1"/>
                </a:solidFill>
                <a:effectLst/>
                <a:latin typeface="Arial" pitchFamily="34" charset="0"/>
                <a:ea typeface="+mn-ea"/>
                <a:cs typeface="+mn-cs"/>
              </a:rPr>
              <a:t>est effectués dans le cadre d’un comité scientifique</a:t>
            </a:r>
          </a:p>
          <a:p>
            <a:r>
              <a:rPr lang="fr-FR" sz="1200" kern="1200" dirty="0" smtClean="0">
                <a:solidFill>
                  <a:schemeClr val="tx1"/>
                </a:solidFill>
                <a:effectLst/>
                <a:latin typeface="Arial" pitchFamily="34" charset="0"/>
                <a:ea typeface="+mn-ea"/>
                <a:cs typeface="+mn-cs"/>
              </a:rPr>
              <a:t>Par ailleurs, la DEPP organisera une réunion en juin 2024 dans l’objectif est de présenter ce dispositif aux associations de parents d’élèves et de familles et associations</a:t>
            </a:r>
            <a:r>
              <a:rPr lang="fr-FR" sz="1200" kern="1200" baseline="0" dirty="0" smtClean="0">
                <a:solidFill>
                  <a:schemeClr val="tx1"/>
                </a:solidFill>
                <a:effectLst/>
                <a:latin typeface="Arial" pitchFamily="34" charset="0"/>
                <a:ea typeface="+mn-ea"/>
                <a:cs typeface="+mn-cs"/>
              </a:rPr>
              <a:t> familiales et</a:t>
            </a:r>
            <a:r>
              <a:rPr lang="fr-FR" sz="1200" kern="1200" dirty="0" smtClean="0">
                <a:solidFill>
                  <a:schemeClr val="tx1"/>
                </a:solidFill>
                <a:effectLst/>
                <a:latin typeface="Arial" pitchFamily="34" charset="0"/>
                <a:ea typeface="+mn-ea"/>
                <a:cs typeface="+mn-cs"/>
              </a:rPr>
              <a:t> aux organisations syndicales</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La direction générale de l'enseignement scolaire</a:t>
            </a:r>
          </a:p>
          <a:p>
            <a:r>
              <a:rPr lang="fr-FR" sz="1200" b="0" i="0" kern="1200" dirty="0" smtClean="0">
                <a:solidFill>
                  <a:schemeClr val="tx1"/>
                </a:solidFill>
                <a:effectLst/>
                <a:latin typeface="Arial" pitchFamily="34" charset="0"/>
                <a:ea typeface="+mn-ea"/>
                <a:cs typeface="+mn-cs"/>
              </a:rPr>
              <a:t>L'inspection générale de l'éducation, du sport et de la recherche</a:t>
            </a:r>
            <a:endParaRPr lang="fr-FR"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417282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269664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Lucida Grande" pitchFamily="84" charset="0"/>
              </a:defRPr>
            </a:lvl1pPr>
            <a:lvl2pPr marL="742950" indent="-285750" defTabSz="927100">
              <a:defRPr sz="2400">
                <a:solidFill>
                  <a:schemeClr val="tx1"/>
                </a:solidFill>
                <a:latin typeface="Lucida Grande" pitchFamily="84" charset="0"/>
              </a:defRPr>
            </a:lvl2pPr>
            <a:lvl3pPr marL="1143000" indent="-228600" defTabSz="927100">
              <a:defRPr sz="2400">
                <a:solidFill>
                  <a:schemeClr val="tx1"/>
                </a:solidFill>
                <a:latin typeface="Lucida Grande" pitchFamily="84" charset="0"/>
              </a:defRPr>
            </a:lvl3pPr>
            <a:lvl4pPr marL="1600200" indent="-228600" defTabSz="927100">
              <a:defRPr sz="2400">
                <a:solidFill>
                  <a:schemeClr val="tx1"/>
                </a:solidFill>
                <a:latin typeface="Lucida Grande" pitchFamily="84" charset="0"/>
              </a:defRPr>
            </a:lvl4pPr>
            <a:lvl5pPr marL="2057400" indent="-228600" defTabSz="927100">
              <a:defRPr sz="2400">
                <a:solidFill>
                  <a:schemeClr val="tx1"/>
                </a:solidFill>
                <a:latin typeface="Lucida Grande" pitchFamily="84" charset="0"/>
              </a:defRPr>
            </a:lvl5pPr>
            <a:lvl6pPr marL="2514600" indent="-228600" algn="r" defTabSz="927100" eaLnBrk="0" fontAlgn="base" hangingPunct="0">
              <a:spcBef>
                <a:spcPct val="0"/>
              </a:spcBef>
              <a:spcAft>
                <a:spcPct val="0"/>
              </a:spcAft>
              <a:defRPr sz="2400">
                <a:solidFill>
                  <a:schemeClr val="tx1"/>
                </a:solidFill>
                <a:latin typeface="Lucida Grande" pitchFamily="84" charset="0"/>
              </a:defRPr>
            </a:lvl6pPr>
            <a:lvl7pPr marL="2971800" indent="-228600" algn="r" defTabSz="927100" eaLnBrk="0" fontAlgn="base" hangingPunct="0">
              <a:spcBef>
                <a:spcPct val="0"/>
              </a:spcBef>
              <a:spcAft>
                <a:spcPct val="0"/>
              </a:spcAft>
              <a:defRPr sz="2400">
                <a:solidFill>
                  <a:schemeClr val="tx1"/>
                </a:solidFill>
                <a:latin typeface="Lucida Grande" pitchFamily="84" charset="0"/>
              </a:defRPr>
            </a:lvl7pPr>
            <a:lvl8pPr marL="3429000" indent="-228600" algn="r" defTabSz="927100" eaLnBrk="0" fontAlgn="base" hangingPunct="0">
              <a:spcBef>
                <a:spcPct val="0"/>
              </a:spcBef>
              <a:spcAft>
                <a:spcPct val="0"/>
              </a:spcAft>
              <a:defRPr sz="2400">
                <a:solidFill>
                  <a:schemeClr val="tx1"/>
                </a:solidFill>
                <a:latin typeface="Lucida Grande" pitchFamily="84" charset="0"/>
              </a:defRPr>
            </a:lvl8pPr>
            <a:lvl9pPr marL="3886200" indent="-228600" algn="r" defTabSz="927100" eaLnBrk="0" fontAlgn="base" hangingPunct="0">
              <a:spcBef>
                <a:spcPct val="0"/>
              </a:spcBef>
              <a:spcAft>
                <a:spcPct val="0"/>
              </a:spcAft>
              <a:defRPr sz="2400">
                <a:solidFill>
                  <a:schemeClr val="tx1"/>
                </a:solidFill>
                <a:latin typeface="Lucida Grande" pitchFamily="84" charset="0"/>
              </a:defRPr>
            </a:lvl9pPr>
          </a:lstStyle>
          <a:p>
            <a:fld id="{28320FCD-8377-4D3D-815D-99BEC9581920}" type="slidenum">
              <a:rPr lang="fr-FR" altLang="fr-FR" sz="1200" smtClean="0"/>
              <a:pPr/>
              <a:t>15</a:t>
            </a:fld>
            <a:endParaRPr lang="fr-FR" altLang="fr-FR" sz="1200" dirty="0" smtClean="0"/>
          </a:p>
        </p:txBody>
      </p:sp>
      <p:sp>
        <p:nvSpPr>
          <p:cNvPr id="37891" name="Rectangle 2"/>
          <p:cNvSpPr>
            <a:spLocks noGrp="1" noRot="1" noChangeAspect="1" noChangeArrowheads="1" noTextEdit="1"/>
          </p:cNvSpPr>
          <p:nvPr>
            <p:ph type="sldImg"/>
          </p:nvPr>
        </p:nvSpPr>
        <p:spPr>
          <a:xfrm>
            <a:off x="384175" y="688975"/>
            <a:ext cx="6091238" cy="3427413"/>
          </a:xfrm>
          <a:ln/>
        </p:spPr>
      </p:sp>
      <p:sp>
        <p:nvSpPr>
          <p:cNvPr id="37892" name="Rectangle 3"/>
          <p:cNvSpPr>
            <a:spLocks noGrp="1" noChangeArrowheads="1"/>
          </p:cNvSpPr>
          <p:nvPr>
            <p:ph type="body" idx="1"/>
          </p:nvPr>
        </p:nvSpPr>
        <p:spPr>
          <a:xfrm>
            <a:off x="914508" y="4344607"/>
            <a:ext cx="5028986" cy="4110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8" rIns="91398" bIns="45698"/>
          <a:lstStyle/>
          <a:p>
            <a:pPr eaLnBrk="1" hangingPunct="1"/>
            <a:endParaRPr lang="fr-FR" alt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Lucida Grande" pitchFamily="84" charset="0"/>
              </a:defRPr>
            </a:lvl1pPr>
            <a:lvl2pPr marL="742950" indent="-285750" defTabSz="927100">
              <a:defRPr sz="2400">
                <a:solidFill>
                  <a:schemeClr val="tx1"/>
                </a:solidFill>
                <a:latin typeface="Lucida Grande" pitchFamily="84" charset="0"/>
              </a:defRPr>
            </a:lvl2pPr>
            <a:lvl3pPr marL="1143000" indent="-228600" defTabSz="927100">
              <a:defRPr sz="2400">
                <a:solidFill>
                  <a:schemeClr val="tx1"/>
                </a:solidFill>
                <a:latin typeface="Lucida Grande" pitchFamily="84" charset="0"/>
              </a:defRPr>
            </a:lvl3pPr>
            <a:lvl4pPr marL="1600200" indent="-228600" defTabSz="927100">
              <a:defRPr sz="2400">
                <a:solidFill>
                  <a:schemeClr val="tx1"/>
                </a:solidFill>
                <a:latin typeface="Lucida Grande" pitchFamily="84" charset="0"/>
              </a:defRPr>
            </a:lvl4pPr>
            <a:lvl5pPr marL="2057400" indent="-228600" defTabSz="927100">
              <a:defRPr sz="2400">
                <a:solidFill>
                  <a:schemeClr val="tx1"/>
                </a:solidFill>
                <a:latin typeface="Lucida Grande" pitchFamily="84" charset="0"/>
              </a:defRPr>
            </a:lvl5pPr>
            <a:lvl6pPr marL="2514600" indent="-228600" algn="r" defTabSz="927100" eaLnBrk="0" fontAlgn="base" hangingPunct="0">
              <a:spcBef>
                <a:spcPct val="0"/>
              </a:spcBef>
              <a:spcAft>
                <a:spcPct val="0"/>
              </a:spcAft>
              <a:defRPr sz="2400">
                <a:solidFill>
                  <a:schemeClr val="tx1"/>
                </a:solidFill>
                <a:latin typeface="Lucida Grande" pitchFamily="84" charset="0"/>
              </a:defRPr>
            </a:lvl6pPr>
            <a:lvl7pPr marL="2971800" indent="-228600" algn="r" defTabSz="927100" eaLnBrk="0" fontAlgn="base" hangingPunct="0">
              <a:spcBef>
                <a:spcPct val="0"/>
              </a:spcBef>
              <a:spcAft>
                <a:spcPct val="0"/>
              </a:spcAft>
              <a:defRPr sz="2400">
                <a:solidFill>
                  <a:schemeClr val="tx1"/>
                </a:solidFill>
                <a:latin typeface="Lucida Grande" pitchFamily="84" charset="0"/>
              </a:defRPr>
            </a:lvl7pPr>
            <a:lvl8pPr marL="3429000" indent="-228600" algn="r" defTabSz="927100" eaLnBrk="0" fontAlgn="base" hangingPunct="0">
              <a:spcBef>
                <a:spcPct val="0"/>
              </a:spcBef>
              <a:spcAft>
                <a:spcPct val="0"/>
              </a:spcAft>
              <a:defRPr sz="2400">
                <a:solidFill>
                  <a:schemeClr val="tx1"/>
                </a:solidFill>
                <a:latin typeface="Lucida Grande" pitchFamily="84" charset="0"/>
              </a:defRPr>
            </a:lvl8pPr>
            <a:lvl9pPr marL="3886200" indent="-228600" algn="r" defTabSz="927100" eaLnBrk="0" fontAlgn="base" hangingPunct="0">
              <a:spcBef>
                <a:spcPct val="0"/>
              </a:spcBef>
              <a:spcAft>
                <a:spcPct val="0"/>
              </a:spcAft>
              <a:defRPr sz="2400">
                <a:solidFill>
                  <a:schemeClr val="tx1"/>
                </a:solidFill>
                <a:latin typeface="Lucida Grande" pitchFamily="84" charset="0"/>
              </a:defRPr>
            </a:lvl9pPr>
          </a:lstStyle>
          <a:p>
            <a:fld id="{4731246C-786B-4D30-B7FE-24C0B24811D0}" type="slidenum">
              <a:rPr lang="fr-FR" altLang="fr-FR" sz="1200" smtClean="0"/>
              <a:pPr/>
              <a:t>16</a:t>
            </a:fld>
            <a:endParaRPr lang="fr-FR" altLang="fr-FR" sz="1200" dirty="0" smtClean="0"/>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t>Enquête mode de garde 2021 DREES</a:t>
            </a:r>
          </a:p>
          <a:p>
            <a:r>
              <a:rPr lang="fr-FR" altLang="fr-FR" b="1" dirty="0" smtClean="0"/>
              <a:t>Haut conseil de la famille de l’enfance et de l’âge</a:t>
            </a:r>
          </a:p>
          <a:p>
            <a:r>
              <a:rPr lang="fr-FR" altLang="fr-FR" b="1" dirty="0" smtClean="0"/>
              <a:t>Conditions de travail </a:t>
            </a:r>
            <a:r>
              <a:rPr lang="fr-FR" altLang="fr-FR" b="1" baseline="0" dirty="0" smtClean="0"/>
              <a:t> </a:t>
            </a:r>
            <a:r>
              <a:rPr lang="fr-FR" altLang="fr-FR" b="1" dirty="0" smtClean="0"/>
              <a:t>et vécu du travail DARES</a:t>
            </a:r>
          </a:p>
          <a:p>
            <a:r>
              <a:rPr lang="fr-FR" altLang="fr-FR" b="1" dirty="0" smtClean="0"/>
              <a:t>Enquête</a:t>
            </a:r>
            <a:r>
              <a:rPr lang="fr-FR" altLang="fr-FR" b="1" baseline="0" dirty="0" smtClean="0"/>
              <a:t> emploi </a:t>
            </a:r>
          </a:p>
          <a:p>
            <a:r>
              <a:rPr lang="fr-FR" altLang="fr-FR" b="1" baseline="0" dirty="0" smtClean="0"/>
              <a:t>Enquête Qualité de vie </a:t>
            </a:r>
            <a:r>
              <a:rPr lang="fr-FR" altLang="fr-FR" b="1" baseline="0" dirty="0" err="1" smtClean="0"/>
              <a:t>Eurofound</a:t>
            </a:r>
            <a:r>
              <a:rPr lang="fr-FR" altLang="fr-FR" b="1" baseline="0" dirty="0" smtClean="0"/>
              <a:t> (</a:t>
            </a:r>
            <a:r>
              <a:rPr lang="fr-FR" dirty="0" err="1" smtClean="0"/>
              <a:t>Quality</a:t>
            </a:r>
            <a:r>
              <a:rPr lang="fr-FR" dirty="0" smtClean="0"/>
              <a:t> of Life Survey)</a:t>
            </a:r>
          </a:p>
          <a:p>
            <a:r>
              <a:rPr lang="fr-FR" altLang="fr-FR" b="1" dirty="0" smtClean="0"/>
              <a:t>SRCV</a:t>
            </a:r>
            <a:r>
              <a:rPr lang="fr-FR" altLang="fr-FR" b="1" baseline="0" dirty="0" smtClean="0"/>
              <a:t> ressources et condition de vie</a:t>
            </a:r>
            <a:endParaRPr lang="fr-FR" altLang="fr-FR"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Lucida Grande" pitchFamily="84" charset="0"/>
              </a:defRPr>
            </a:lvl1pPr>
            <a:lvl2pPr marL="742950" indent="-285750" defTabSz="927100">
              <a:defRPr sz="2400">
                <a:solidFill>
                  <a:schemeClr val="tx1"/>
                </a:solidFill>
                <a:latin typeface="Lucida Grande" pitchFamily="84" charset="0"/>
              </a:defRPr>
            </a:lvl2pPr>
            <a:lvl3pPr marL="1143000" indent="-228600" defTabSz="927100">
              <a:defRPr sz="2400">
                <a:solidFill>
                  <a:schemeClr val="tx1"/>
                </a:solidFill>
                <a:latin typeface="Lucida Grande" pitchFamily="84" charset="0"/>
              </a:defRPr>
            </a:lvl3pPr>
            <a:lvl4pPr marL="1600200" indent="-228600" defTabSz="927100">
              <a:defRPr sz="2400">
                <a:solidFill>
                  <a:schemeClr val="tx1"/>
                </a:solidFill>
                <a:latin typeface="Lucida Grande" pitchFamily="84" charset="0"/>
              </a:defRPr>
            </a:lvl4pPr>
            <a:lvl5pPr marL="2057400" indent="-228600" defTabSz="927100">
              <a:defRPr sz="2400">
                <a:solidFill>
                  <a:schemeClr val="tx1"/>
                </a:solidFill>
                <a:latin typeface="Lucida Grande" pitchFamily="84" charset="0"/>
              </a:defRPr>
            </a:lvl5pPr>
            <a:lvl6pPr marL="2514600" indent="-228600" algn="r" defTabSz="927100" eaLnBrk="0" fontAlgn="base" hangingPunct="0">
              <a:spcBef>
                <a:spcPct val="0"/>
              </a:spcBef>
              <a:spcAft>
                <a:spcPct val="0"/>
              </a:spcAft>
              <a:defRPr sz="2400">
                <a:solidFill>
                  <a:schemeClr val="tx1"/>
                </a:solidFill>
                <a:latin typeface="Lucida Grande" pitchFamily="84" charset="0"/>
              </a:defRPr>
            </a:lvl6pPr>
            <a:lvl7pPr marL="2971800" indent="-228600" algn="r" defTabSz="927100" eaLnBrk="0" fontAlgn="base" hangingPunct="0">
              <a:spcBef>
                <a:spcPct val="0"/>
              </a:spcBef>
              <a:spcAft>
                <a:spcPct val="0"/>
              </a:spcAft>
              <a:defRPr sz="2400">
                <a:solidFill>
                  <a:schemeClr val="tx1"/>
                </a:solidFill>
                <a:latin typeface="Lucida Grande" pitchFamily="84" charset="0"/>
              </a:defRPr>
            </a:lvl7pPr>
            <a:lvl8pPr marL="3429000" indent="-228600" algn="r" defTabSz="927100" eaLnBrk="0" fontAlgn="base" hangingPunct="0">
              <a:spcBef>
                <a:spcPct val="0"/>
              </a:spcBef>
              <a:spcAft>
                <a:spcPct val="0"/>
              </a:spcAft>
              <a:defRPr sz="2400">
                <a:solidFill>
                  <a:schemeClr val="tx1"/>
                </a:solidFill>
                <a:latin typeface="Lucida Grande" pitchFamily="84" charset="0"/>
              </a:defRPr>
            </a:lvl8pPr>
            <a:lvl9pPr marL="3886200" indent="-228600" algn="r" defTabSz="927100" eaLnBrk="0" fontAlgn="base" hangingPunct="0">
              <a:spcBef>
                <a:spcPct val="0"/>
              </a:spcBef>
              <a:spcAft>
                <a:spcPct val="0"/>
              </a:spcAft>
              <a:defRPr sz="2400">
                <a:solidFill>
                  <a:schemeClr val="tx1"/>
                </a:solidFill>
                <a:latin typeface="Lucida Grande" pitchFamily="84" charset="0"/>
              </a:defRPr>
            </a:lvl9pPr>
          </a:lstStyle>
          <a:p>
            <a:fld id="{3E0A2276-152A-4A27-BC9A-D92680D05778}" type="slidenum">
              <a:rPr lang="fr-FR" altLang="fr-FR" sz="1200" smtClean="0"/>
              <a:pPr/>
              <a:t>2</a:t>
            </a:fld>
            <a:endParaRPr lang="fr-FR" altLang="fr-FR" sz="1200" dirty="0" smtClean="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t>Ce dispositif </a:t>
            </a:r>
            <a:r>
              <a:rPr lang="fr-FR" altLang="fr-FR" sz="1200" baseline="0" dirty="0" smtClean="0"/>
              <a:t>a obtenu un premier avis d’opportunité en mars 2021 et a obtenu le label d’intérêt général et de qualité statistique (avec obligation de réponse ) pour trois ans de 2021 à 2024 ce qui correspond à la période ou les élèves de la cohorte sont en maternelle. Pour le suivi à l’école élémentaire,  nous demandons à présent le renouvellement de l’opportunité et demanderons en décembre 2024 le renouvellement du label pour la période  de 2024 à 2028</a:t>
            </a:r>
            <a:endParaRPr lang="fr-FR" altLang="fr-FR" sz="1200" dirty="0" smtClean="0"/>
          </a:p>
          <a:p>
            <a:endParaRPr lang="fr-FR" altLang="fr-FR" b="1" dirty="0" smtClean="0"/>
          </a:p>
        </p:txBody>
      </p:sp>
    </p:spTree>
    <p:extLst>
      <p:ext uri="{BB962C8B-B14F-4D97-AF65-F5344CB8AC3E}">
        <p14:creationId xmlns:p14="http://schemas.microsoft.com/office/powerpoint/2010/main" val="135511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Arial" pitchFamily="34" charset="0"/>
                <a:ea typeface="+mn-ea"/>
                <a:cs typeface="+mn-cs"/>
              </a:rPr>
              <a:t>Je vous propose le plan suivant </a:t>
            </a:r>
          </a:p>
          <a:p>
            <a:r>
              <a:rPr lang="fr-FR" sz="1200" kern="1200" dirty="0" smtClean="0">
                <a:solidFill>
                  <a:schemeClr val="tx1"/>
                </a:solidFill>
                <a:effectLst/>
                <a:latin typeface="Arial" pitchFamily="34" charset="0"/>
                <a:ea typeface="+mn-ea"/>
                <a:cs typeface="+mn-cs"/>
              </a:rPr>
              <a:t>Tout d’abord Je reviendrai rapidement sur les caractéristiques du panel 2021 et sur les opérations de collecte précédentes</a:t>
            </a:r>
          </a:p>
          <a:p>
            <a:r>
              <a:rPr lang="fr-FR" sz="1200" kern="1200" dirty="0" smtClean="0">
                <a:solidFill>
                  <a:schemeClr val="tx1"/>
                </a:solidFill>
                <a:effectLst/>
                <a:latin typeface="Arial" pitchFamily="34" charset="0"/>
                <a:ea typeface="+mn-ea"/>
                <a:cs typeface="+mn-cs"/>
              </a:rPr>
              <a:t>Je présenterai ensuite l’enquête Famille 2025 qui constitue l’opération de collecte principale prévue sur la période concernée par le renouvellement d’opportunité.</a:t>
            </a:r>
          </a:p>
          <a:p>
            <a:r>
              <a:rPr lang="fr-FR" sz="1200" kern="1200" dirty="0" smtClean="0">
                <a:solidFill>
                  <a:schemeClr val="tx1"/>
                </a:solidFill>
                <a:effectLst/>
                <a:latin typeface="Arial" pitchFamily="34" charset="0"/>
                <a:ea typeface="+mn-ea"/>
                <a:cs typeface="+mn-cs"/>
              </a:rPr>
              <a:t>Je donnerai quelques précisions en termes de comitologie, de concertation et de calendrier</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87282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pPr marL="285750" lvl="2" indent="-285750">
              <a:defRPr/>
            </a:pPr>
            <a:endParaRPr lang="fr-FR" altLang="fr-FR" sz="1800" dirty="0" smtClean="0"/>
          </a:p>
          <a:p>
            <a:pPr marL="285750" lvl="2" indent="-285750">
              <a:defRPr/>
            </a:pPr>
            <a:r>
              <a:rPr lang="fr-FR" altLang="fr-FR" sz="1800" dirty="0" smtClean="0"/>
              <a:t>Les panels constituent</a:t>
            </a:r>
            <a:r>
              <a:rPr lang="fr-FR" altLang="fr-FR" sz="1800" baseline="0" dirty="0" smtClean="0"/>
              <a:t> </a:t>
            </a:r>
            <a:r>
              <a:rPr lang="fr-FR" altLang="fr-FR" sz="1800" b="1" dirty="0" smtClean="0"/>
              <a:t>Un complément indispensable aux systèmes d’information dont l’usage en termes d’études est limité puisque</a:t>
            </a:r>
            <a:r>
              <a:rPr lang="fr-FR" altLang="fr-FR" sz="1800" b="1" baseline="0" dirty="0" smtClean="0"/>
              <a:t> l’information d’ordre socio culturelle est réduite</a:t>
            </a:r>
            <a:endParaRPr lang="fr-FR" altLang="fr-FR" sz="1800" b="1" dirty="0" smtClean="0"/>
          </a:p>
          <a:p>
            <a:endParaRPr lang="fr-FR" dirty="0" smtClean="0"/>
          </a:p>
          <a:p>
            <a:r>
              <a:rPr lang="fr-FR" sz="1200" kern="1200" dirty="0" smtClean="0">
                <a:solidFill>
                  <a:schemeClr val="tx1"/>
                </a:solidFill>
                <a:effectLst/>
                <a:latin typeface="Arial" pitchFamily="34" charset="0"/>
                <a:ea typeface="+mn-ea"/>
                <a:cs typeface="+mn-cs"/>
              </a:rPr>
              <a:t>Au total, depuis 1973, la Depp a mis en place quatre panels d’entrant</a:t>
            </a:r>
            <a:r>
              <a:rPr lang="fr-FR" sz="1200" kern="1200" baseline="0" dirty="0" smtClean="0">
                <a:solidFill>
                  <a:schemeClr val="tx1"/>
                </a:solidFill>
                <a:effectLst/>
                <a:latin typeface="Arial" pitchFamily="34" charset="0"/>
                <a:ea typeface="+mn-ea"/>
                <a:cs typeface="+mn-cs"/>
              </a:rPr>
              <a:t>s en CP</a:t>
            </a:r>
            <a:r>
              <a:rPr lang="fr-FR" sz="1200" kern="1200" dirty="0" smtClean="0">
                <a:solidFill>
                  <a:schemeClr val="tx1"/>
                </a:solidFill>
                <a:effectLst/>
                <a:latin typeface="Arial" pitchFamily="34" charset="0"/>
                <a:ea typeface="+mn-ea"/>
                <a:cs typeface="+mn-cs"/>
              </a:rPr>
              <a:t>, Il s’agit d’élèves entrés en cours préparatoire les panels 1978, 1997 et 2011  ; et cinq panels de collégiens entrés en classe de 6e.</a:t>
            </a:r>
          </a:p>
          <a:p>
            <a:r>
              <a:rPr lang="fr-FR" sz="1200" kern="1200" dirty="0" smtClean="0">
                <a:solidFill>
                  <a:schemeClr val="tx1"/>
                </a:solidFill>
                <a:effectLst/>
                <a:latin typeface="Arial" pitchFamily="34" charset="0"/>
                <a:ea typeface="+mn-ea"/>
                <a:cs typeface="+mn-cs"/>
              </a:rPr>
              <a:t>et pour la première fois entrée en petite section pour le panel 2021</a:t>
            </a:r>
          </a:p>
          <a:p>
            <a:r>
              <a:rPr lang="fr-FR" sz="1200" kern="1200" dirty="0" smtClean="0">
                <a:solidFill>
                  <a:schemeClr val="tx1"/>
                </a:solidFill>
                <a:effectLst/>
                <a:latin typeface="Arial" pitchFamily="34" charset="0"/>
                <a:ea typeface="+mn-ea"/>
                <a:cs typeface="+mn-cs"/>
              </a:rPr>
              <a:t>Comme les autres panels, Le panel 2021</a:t>
            </a:r>
            <a:r>
              <a:rPr lang="fr-FR" sz="1200" kern="1200" baseline="0" dirty="0" smtClean="0">
                <a:solidFill>
                  <a:schemeClr val="tx1"/>
                </a:solidFill>
                <a:effectLst/>
                <a:latin typeface="Arial" pitchFamily="34" charset="0"/>
                <a:ea typeface="+mn-ea"/>
                <a:cs typeface="+mn-cs"/>
              </a:rPr>
              <a:t> a été </a:t>
            </a:r>
            <a:r>
              <a:rPr lang="fr-FR" sz="1200" kern="1200" dirty="0" smtClean="0">
                <a:solidFill>
                  <a:schemeClr val="tx1"/>
                </a:solidFill>
                <a:effectLst/>
                <a:latin typeface="Arial" pitchFamily="34" charset="0"/>
                <a:ea typeface="+mn-ea"/>
                <a:cs typeface="+mn-cs"/>
              </a:rPr>
              <a:t>conçu exclusivement à des fins d’études et de recherche, permettant d’analyser finement les trajectoires scolaires des enfants et d’évaluer la politique éducative.</a:t>
            </a:r>
          </a:p>
          <a:p>
            <a:r>
              <a:rPr lang="fr-FR" sz="1200" kern="1200" dirty="0" smtClean="0">
                <a:solidFill>
                  <a:schemeClr val="tx1"/>
                </a:solidFill>
                <a:effectLst/>
                <a:latin typeface="Arial" pitchFamily="34" charset="0"/>
                <a:ea typeface="+mn-ea"/>
                <a:cs typeface="+mn-cs"/>
              </a:rPr>
              <a: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75691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Lucida Grande" pitchFamily="84" charset="0"/>
              </a:defRPr>
            </a:lvl1pPr>
            <a:lvl2pPr marL="742950" indent="-285750" defTabSz="927100">
              <a:defRPr sz="2400">
                <a:solidFill>
                  <a:schemeClr val="tx1"/>
                </a:solidFill>
                <a:latin typeface="Lucida Grande" pitchFamily="84" charset="0"/>
              </a:defRPr>
            </a:lvl2pPr>
            <a:lvl3pPr marL="1143000" indent="-228600" defTabSz="927100">
              <a:defRPr sz="2400">
                <a:solidFill>
                  <a:schemeClr val="tx1"/>
                </a:solidFill>
                <a:latin typeface="Lucida Grande" pitchFamily="84" charset="0"/>
              </a:defRPr>
            </a:lvl3pPr>
            <a:lvl4pPr marL="1600200" indent="-228600" defTabSz="927100">
              <a:defRPr sz="2400">
                <a:solidFill>
                  <a:schemeClr val="tx1"/>
                </a:solidFill>
                <a:latin typeface="Lucida Grande" pitchFamily="84" charset="0"/>
              </a:defRPr>
            </a:lvl4pPr>
            <a:lvl5pPr marL="2057400" indent="-228600" defTabSz="927100">
              <a:defRPr sz="2400">
                <a:solidFill>
                  <a:schemeClr val="tx1"/>
                </a:solidFill>
                <a:latin typeface="Lucida Grande" pitchFamily="84" charset="0"/>
              </a:defRPr>
            </a:lvl5pPr>
            <a:lvl6pPr marL="2514600" indent="-228600" algn="r" defTabSz="927100" eaLnBrk="0" fontAlgn="base" hangingPunct="0">
              <a:spcBef>
                <a:spcPct val="0"/>
              </a:spcBef>
              <a:spcAft>
                <a:spcPct val="0"/>
              </a:spcAft>
              <a:defRPr sz="2400">
                <a:solidFill>
                  <a:schemeClr val="tx1"/>
                </a:solidFill>
                <a:latin typeface="Lucida Grande" pitchFamily="84" charset="0"/>
              </a:defRPr>
            </a:lvl6pPr>
            <a:lvl7pPr marL="2971800" indent="-228600" algn="r" defTabSz="927100" eaLnBrk="0" fontAlgn="base" hangingPunct="0">
              <a:spcBef>
                <a:spcPct val="0"/>
              </a:spcBef>
              <a:spcAft>
                <a:spcPct val="0"/>
              </a:spcAft>
              <a:defRPr sz="2400">
                <a:solidFill>
                  <a:schemeClr val="tx1"/>
                </a:solidFill>
                <a:latin typeface="Lucida Grande" pitchFamily="84" charset="0"/>
              </a:defRPr>
            </a:lvl7pPr>
            <a:lvl8pPr marL="3429000" indent="-228600" algn="r" defTabSz="927100" eaLnBrk="0" fontAlgn="base" hangingPunct="0">
              <a:spcBef>
                <a:spcPct val="0"/>
              </a:spcBef>
              <a:spcAft>
                <a:spcPct val="0"/>
              </a:spcAft>
              <a:defRPr sz="2400">
                <a:solidFill>
                  <a:schemeClr val="tx1"/>
                </a:solidFill>
                <a:latin typeface="Lucida Grande" pitchFamily="84" charset="0"/>
              </a:defRPr>
            </a:lvl8pPr>
            <a:lvl9pPr marL="3886200" indent="-228600" algn="r" defTabSz="927100" eaLnBrk="0" fontAlgn="base" hangingPunct="0">
              <a:spcBef>
                <a:spcPct val="0"/>
              </a:spcBef>
              <a:spcAft>
                <a:spcPct val="0"/>
              </a:spcAft>
              <a:defRPr sz="2400">
                <a:solidFill>
                  <a:schemeClr val="tx1"/>
                </a:solidFill>
                <a:latin typeface="Lucida Grande" pitchFamily="84" charset="0"/>
              </a:defRPr>
            </a:lvl9pPr>
          </a:lstStyle>
          <a:p>
            <a:fld id="{3E0A2276-152A-4A27-BC9A-D92680D05778}" type="slidenum">
              <a:rPr lang="fr-FR" altLang="fr-FR" sz="1200" smtClean="0"/>
              <a:pPr/>
              <a:t>5</a:t>
            </a:fld>
            <a:endParaRPr lang="fr-FR" altLang="fr-FR" sz="1200" dirty="0" smtClean="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Arial" pitchFamily="34" charset="0"/>
                <a:ea typeface="+mn-ea"/>
                <a:cs typeface="+mn-cs"/>
              </a:rPr>
              <a:t>Ces dernières années, l’apprentissage en maternelle est devenu une priorité des politiques éducatives notamment parce que plusieurs études, ont  montré que les difficultés scolaires sont déjà bien présentes dès l’entrée en CP. L’intérêt pour les premiers apprentissages préélémentaires s’est alors accentué. L’instruction à l’âge de 3 ans est devenue obligatoire depuis la rentrée scolaire de 2019. C’est alors dans ce contexte qu’il est devenu nécessaire de disposer d’un outil permettant</a:t>
            </a:r>
          </a:p>
          <a:p>
            <a:r>
              <a:rPr lang="fr-FR" sz="1200" kern="1200" dirty="0" smtClean="0">
                <a:solidFill>
                  <a:schemeClr val="tx1"/>
                </a:solidFill>
                <a:effectLst/>
                <a:latin typeface="Arial" pitchFamily="34" charset="0"/>
                <a:ea typeface="+mn-ea"/>
                <a:cs typeface="+mn-cs"/>
              </a:rPr>
              <a:t> d’étudier l’effet de l’effort porté sur le premier degré, </a:t>
            </a:r>
          </a:p>
          <a:p>
            <a:r>
              <a:rPr lang="fr-FR" sz="1200" kern="1200" dirty="0" smtClean="0">
                <a:solidFill>
                  <a:schemeClr val="tx1"/>
                </a:solidFill>
                <a:effectLst/>
                <a:latin typeface="Arial" pitchFamily="34" charset="0"/>
                <a:ea typeface="+mn-ea"/>
                <a:cs typeface="+mn-cs"/>
              </a:rPr>
              <a:t>de déterminer le rôle que joue l’école maternelle par rapport à l’école élémentaire </a:t>
            </a:r>
          </a:p>
          <a:p>
            <a:r>
              <a:rPr lang="fr-FR" sz="1200" kern="1200" dirty="0" smtClean="0">
                <a:solidFill>
                  <a:schemeClr val="tx1"/>
                </a:solidFill>
                <a:effectLst/>
                <a:latin typeface="Arial" pitchFamily="34" charset="0"/>
                <a:ea typeface="+mn-ea"/>
                <a:cs typeface="+mn-cs"/>
              </a:rPr>
              <a:t>et aussi d’étudier l’impact de cet abaissement de l'âge de l'instruction obligatoire de 6 à 3 ans et de la scolarisation des moins de 3 ans.</a:t>
            </a:r>
          </a:p>
          <a:p>
            <a:r>
              <a:rPr lang="fr-FR" sz="1200" kern="1200" dirty="0" smtClean="0">
                <a:solidFill>
                  <a:schemeClr val="tx1"/>
                </a:solidFill>
                <a:effectLst/>
                <a:latin typeface="Arial" pitchFamily="34" charset="0"/>
                <a:ea typeface="+mn-ea"/>
                <a:cs typeface="+mn-cs"/>
              </a:rPr>
              <a:t>La mise en place de ce nouveau panel permettra donc d’apporter une nouvelle dimension à l’analyse des parcours scolaires </a:t>
            </a:r>
            <a:endParaRPr lang="fr-FR"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34650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Lucida Grande" pitchFamily="84" charset="0"/>
              </a:defRPr>
            </a:lvl1pPr>
            <a:lvl2pPr marL="742950" indent="-285750" defTabSz="927100">
              <a:defRPr sz="2400">
                <a:solidFill>
                  <a:schemeClr val="tx1"/>
                </a:solidFill>
                <a:latin typeface="Lucida Grande" pitchFamily="84" charset="0"/>
              </a:defRPr>
            </a:lvl2pPr>
            <a:lvl3pPr marL="1143000" indent="-228600" defTabSz="927100">
              <a:defRPr sz="2400">
                <a:solidFill>
                  <a:schemeClr val="tx1"/>
                </a:solidFill>
                <a:latin typeface="Lucida Grande" pitchFamily="84" charset="0"/>
              </a:defRPr>
            </a:lvl3pPr>
            <a:lvl4pPr marL="1600200" indent="-228600" defTabSz="927100">
              <a:defRPr sz="2400">
                <a:solidFill>
                  <a:schemeClr val="tx1"/>
                </a:solidFill>
                <a:latin typeface="Lucida Grande" pitchFamily="84" charset="0"/>
              </a:defRPr>
            </a:lvl4pPr>
            <a:lvl5pPr marL="2057400" indent="-228600" defTabSz="927100">
              <a:defRPr sz="2400">
                <a:solidFill>
                  <a:schemeClr val="tx1"/>
                </a:solidFill>
                <a:latin typeface="Lucida Grande" pitchFamily="84" charset="0"/>
              </a:defRPr>
            </a:lvl5pPr>
            <a:lvl6pPr marL="2514600" indent="-228600" algn="r" defTabSz="927100" eaLnBrk="0" fontAlgn="base" hangingPunct="0">
              <a:spcBef>
                <a:spcPct val="0"/>
              </a:spcBef>
              <a:spcAft>
                <a:spcPct val="0"/>
              </a:spcAft>
              <a:defRPr sz="2400">
                <a:solidFill>
                  <a:schemeClr val="tx1"/>
                </a:solidFill>
                <a:latin typeface="Lucida Grande" pitchFamily="84" charset="0"/>
              </a:defRPr>
            </a:lvl6pPr>
            <a:lvl7pPr marL="2971800" indent="-228600" algn="r" defTabSz="927100" eaLnBrk="0" fontAlgn="base" hangingPunct="0">
              <a:spcBef>
                <a:spcPct val="0"/>
              </a:spcBef>
              <a:spcAft>
                <a:spcPct val="0"/>
              </a:spcAft>
              <a:defRPr sz="2400">
                <a:solidFill>
                  <a:schemeClr val="tx1"/>
                </a:solidFill>
                <a:latin typeface="Lucida Grande" pitchFamily="84" charset="0"/>
              </a:defRPr>
            </a:lvl7pPr>
            <a:lvl8pPr marL="3429000" indent="-228600" algn="r" defTabSz="927100" eaLnBrk="0" fontAlgn="base" hangingPunct="0">
              <a:spcBef>
                <a:spcPct val="0"/>
              </a:spcBef>
              <a:spcAft>
                <a:spcPct val="0"/>
              </a:spcAft>
              <a:defRPr sz="2400">
                <a:solidFill>
                  <a:schemeClr val="tx1"/>
                </a:solidFill>
                <a:latin typeface="Lucida Grande" pitchFamily="84" charset="0"/>
              </a:defRPr>
            </a:lvl8pPr>
            <a:lvl9pPr marL="3886200" indent="-228600" algn="r" defTabSz="927100" eaLnBrk="0" fontAlgn="base" hangingPunct="0">
              <a:spcBef>
                <a:spcPct val="0"/>
              </a:spcBef>
              <a:spcAft>
                <a:spcPct val="0"/>
              </a:spcAft>
              <a:defRPr sz="2400">
                <a:solidFill>
                  <a:schemeClr val="tx1"/>
                </a:solidFill>
                <a:latin typeface="Lucida Grande" pitchFamily="84" charset="0"/>
              </a:defRPr>
            </a:lvl9pPr>
          </a:lstStyle>
          <a:p>
            <a:fld id="{3E0A2276-152A-4A27-BC9A-D92680D05778}" type="slidenum">
              <a:rPr lang="fr-FR" altLang="fr-FR" sz="1200" smtClean="0"/>
              <a:pPr/>
              <a:t>6</a:t>
            </a:fld>
            <a:endParaRPr lang="fr-FR" altLang="fr-FR" sz="1200" dirty="0" smtClean="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fr-FR" sz="1200" kern="1200" dirty="0" smtClean="0">
                <a:solidFill>
                  <a:schemeClr val="tx1"/>
                </a:solidFill>
                <a:effectLst/>
                <a:latin typeface="Arial" pitchFamily="34" charset="0"/>
                <a:ea typeface="+mn-ea"/>
                <a:cs typeface="+mn-cs"/>
              </a:rPr>
              <a:t>La taille de l’échantillon est de à 35 215 élèves soit 5% de l’ensemble des élèves scolarisés en petite section du même champ. Les élèves étaient sélectionnés dans ONDE</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Une taille d’échantillon suffisamment importante pour permettre  le</a:t>
            </a:r>
            <a:r>
              <a:rPr lang="fr-FR" sz="1200" kern="1200" baseline="0" dirty="0" smtClean="0">
                <a:solidFill>
                  <a:schemeClr val="tx1"/>
                </a:solidFill>
                <a:effectLst/>
                <a:latin typeface="Arial" pitchFamily="34" charset="0"/>
                <a:ea typeface="+mn-ea"/>
                <a:cs typeface="+mn-cs"/>
              </a:rPr>
              <a:t> suivi de la cohorte dans l’enseignement secondaire et aussi </a:t>
            </a:r>
            <a:r>
              <a:rPr lang="fr-FR" sz="1200" kern="1200" dirty="0" smtClean="0">
                <a:solidFill>
                  <a:schemeClr val="tx1"/>
                </a:solidFill>
                <a:effectLst/>
                <a:latin typeface="Arial" pitchFamily="34" charset="0"/>
                <a:ea typeface="+mn-ea"/>
                <a:cs typeface="+mn-cs"/>
              </a:rPr>
              <a:t>l’étude de sous-populations fines comme les enfants d’immigrés, les enfants pauvres, les enfants d’agriculteurs ou les écoliers bénéficiant de l’éducation prioritaire,</a:t>
            </a:r>
          </a:p>
          <a:p>
            <a:r>
              <a:rPr lang="fr-FR" sz="1200" kern="1200" dirty="0" smtClean="0">
                <a:solidFill>
                  <a:schemeClr val="tx1"/>
                </a:solidFill>
                <a:effectLst/>
                <a:latin typeface="Arial" pitchFamily="34" charset="0"/>
                <a:ea typeface="+mn-ea"/>
                <a:cs typeface="+mn-cs"/>
              </a:rPr>
              <a:t>Le suivi est facilité par</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Pour faciliter la gestion de l’enquête, la Depp a ainsi fait le choix,  d’un plan de sondage à trois degrés </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400" kern="1200" dirty="0" smtClean="0">
              <a:solidFill>
                <a:schemeClr val="tx1"/>
              </a:solidFill>
              <a:effectLst/>
              <a:latin typeface="Arial" pitchFamily="34" charset="0"/>
              <a:ea typeface="+mn-ea"/>
              <a:cs typeface="+mn-cs"/>
            </a:endParaRPr>
          </a:p>
          <a:p>
            <a:pPr lvl="1"/>
            <a:r>
              <a:rPr lang="fr-FR" sz="1200" kern="1200" dirty="0" smtClean="0">
                <a:solidFill>
                  <a:schemeClr val="tx1"/>
                </a:solidFill>
                <a:effectLst/>
                <a:latin typeface="Arial" pitchFamily="34" charset="0"/>
                <a:ea typeface="+mn-ea"/>
                <a:cs typeface="+mn-cs"/>
              </a:rPr>
              <a:t>tirage équilibré de près de 2 514 écoles, avec une stratification (REP+, secteur public hors REP+, secteur privé sous contrat). Il s’agit d’une stratification traditionnellement utilisée à la DEPP, </a:t>
            </a:r>
            <a:endParaRPr lang="fr-FR" sz="1400" kern="1200" dirty="0" smtClean="0">
              <a:solidFill>
                <a:schemeClr val="tx1"/>
              </a:solidFill>
              <a:effectLst/>
              <a:latin typeface="Arial" pitchFamily="34" charset="0"/>
              <a:ea typeface="+mn-ea"/>
              <a:cs typeface="+mn-cs"/>
            </a:endParaRPr>
          </a:p>
          <a:p>
            <a:pPr lvl="1"/>
            <a:r>
              <a:rPr lang="fr-FR" sz="1200" kern="1200" dirty="0" smtClean="0">
                <a:solidFill>
                  <a:schemeClr val="tx1"/>
                </a:solidFill>
                <a:effectLst/>
                <a:latin typeface="Arial" pitchFamily="34" charset="0"/>
                <a:ea typeface="+mn-ea"/>
                <a:cs typeface="+mn-cs"/>
              </a:rPr>
              <a:t>tirage aléatoire simple d’une classe de petite section au sein de chaque école;</a:t>
            </a:r>
            <a:endParaRPr lang="fr-FR" sz="1400" kern="1200" dirty="0" smtClean="0">
              <a:solidFill>
                <a:schemeClr val="tx1"/>
              </a:solidFill>
              <a:effectLst/>
              <a:latin typeface="Arial" pitchFamily="34" charset="0"/>
              <a:ea typeface="+mn-ea"/>
              <a:cs typeface="+mn-cs"/>
            </a:endParaRPr>
          </a:p>
          <a:p>
            <a:pPr lvl="1"/>
            <a:r>
              <a:rPr lang="fr-FR" sz="1200" kern="1200" dirty="0" smtClean="0">
                <a:solidFill>
                  <a:schemeClr val="tx1"/>
                </a:solidFill>
                <a:effectLst/>
                <a:latin typeface="Arial" pitchFamily="34" charset="0"/>
                <a:ea typeface="+mn-ea"/>
                <a:cs typeface="+mn-cs"/>
              </a:rPr>
              <a:t>tous les élèves de petite section de la classe échantillonnée sont éligibles au panel.</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élèves ont été sélectionnés </a:t>
            </a:r>
            <a:r>
              <a:rPr lang="fr-FR" sz="1200" kern="1200" baseline="0" dirty="0" smtClean="0">
                <a:solidFill>
                  <a:schemeClr val="tx1"/>
                </a:solidFill>
                <a:effectLst/>
                <a:latin typeface="Arial" pitchFamily="34" charset="0"/>
                <a:ea typeface="+mn-ea"/>
                <a:cs typeface="+mn-cs"/>
              </a:rPr>
              <a:t> dans les écoles publics et privés sous contrat de la France métropolitaine et les DOM et </a:t>
            </a:r>
            <a:r>
              <a:rPr lang="fr-FR" sz="1200" kern="1200" dirty="0" smtClean="0">
                <a:solidFill>
                  <a:schemeClr val="tx1"/>
                </a:solidFill>
                <a:effectLst/>
                <a:latin typeface="Arial" pitchFamily="34" charset="0"/>
                <a:ea typeface="+mn-ea"/>
                <a:cs typeface="+mn-cs"/>
              </a:rPr>
              <a:t>seront suivis tout au long de leur scolarité, quelle que soit l’école qu’ils fréquentent. </a:t>
            </a:r>
            <a:endParaRPr lang="fr-FR" sz="1400" kern="1200" dirty="0" smtClean="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Arial" pitchFamily="34" charset="0"/>
                <a:ea typeface="+mn-ea"/>
                <a:cs typeface="+mn-cs"/>
              </a:rPr>
              <a:t> </a:t>
            </a:r>
            <a:r>
              <a:rPr lang="fr-FR" sz="1400" kern="1200" dirty="0" smtClean="0">
                <a:solidFill>
                  <a:schemeClr val="tx1"/>
                </a:solidFill>
                <a:effectLst/>
                <a:latin typeface="Arial" pitchFamily="34" charset="0"/>
                <a:ea typeface="+mn-ea"/>
                <a:cs typeface="+mn-cs"/>
              </a:rPr>
              <a:t>Les élèves scolarisés dans les écoles en éducation prioritaire renforcée (REP+) sont surreprésentés </a:t>
            </a:r>
            <a:r>
              <a:rPr lang="fr-FR" sz="1200" b="1" u="none" strike="noStrike" kern="1200" dirty="0" smtClean="0">
                <a:solidFill>
                  <a:schemeClr val="tx1"/>
                </a:solidFill>
                <a:effectLst/>
                <a:latin typeface="Arial" pitchFamily="34" charset="0"/>
                <a:ea typeface="+mn-ea"/>
                <a:cs typeface="+mn-cs"/>
              </a:rPr>
              <a:t> </a:t>
            </a:r>
            <a:endParaRPr lang="fr-FR" sz="14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400" kern="1200" dirty="0" smtClean="0">
              <a:solidFill>
                <a:schemeClr val="tx1"/>
              </a:solidFill>
              <a:effectLst/>
              <a:latin typeface="Arial" pitchFamily="34" charset="0"/>
              <a:ea typeface="+mn-ea"/>
              <a:cs typeface="+mn-cs"/>
            </a:endParaRPr>
          </a:p>
          <a:p>
            <a:endParaRPr lang="fr-FR" altLang="fr-FR"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pPr lvl="1">
              <a:lnSpc>
                <a:spcPct val="80000"/>
              </a:lnSpc>
              <a:defRPr/>
            </a:pPr>
            <a:endParaRPr lang="fr-FR" altLang="fr-FR" sz="1400" dirty="0" smtClean="0"/>
          </a:p>
          <a:p>
            <a:pPr lvl="1">
              <a:lnSpc>
                <a:spcPct val="80000"/>
              </a:lnSpc>
              <a:defRPr/>
            </a:pPr>
            <a:r>
              <a:rPr lang="fr-FR" sz="1200" kern="1200" dirty="0" smtClean="0">
                <a:solidFill>
                  <a:schemeClr val="tx1"/>
                </a:solidFill>
                <a:effectLst/>
                <a:latin typeface="Arial" pitchFamily="34" charset="0"/>
                <a:ea typeface="+mn-ea"/>
                <a:cs typeface="+mn-cs"/>
              </a:rPr>
              <a:t>Pour répondre à l’ensemble des objectifs, et comme pour les panels précédents, le Panel 2021 constitue un ensemble d’enquêtes étalées dans le temps</a:t>
            </a:r>
            <a:endParaRPr lang="fr-FR" altLang="fr-FR" sz="1400" dirty="0" smtClean="0"/>
          </a:p>
          <a:p>
            <a:pPr lvl="1">
              <a:lnSpc>
                <a:spcPct val="80000"/>
              </a:lnSpc>
              <a:defRPr/>
            </a:pPr>
            <a:r>
              <a:rPr lang="fr-FR" altLang="fr-FR" sz="1400" dirty="0" smtClean="0"/>
              <a:t>La situation scolaire de l’élève et les données de gestion des enquêtes sont extraites de ONDE</a:t>
            </a:r>
          </a:p>
          <a:p>
            <a:pPr lvl="1">
              <a:lnSpc>
                <a:spcPct val="80000"/>
              </a:lnSpc>
              <a:defRPr/>
            </a:pPr>
            <a:endParaRPr lang="fr-FR" altLang="fr-FR" sz="1400" dirty="0" smtClean="0"/>
          </a:p>
          <a:p>
            <a:pPr lvl="1">
              <a:lnSpc>
                <a:spcPct val="80000"/>
              </a:lnSpc>
              <a:defRPr/>
            </a:pPr>
            <a:r>
              <a:rPr lang="fr-FR" altLang="fr-FR" sz="1400" dirty="0" smtClean="0"/>
              <a:t>Les familles des élèves sont interrogées dans l’objectif de Recueillir des informations sur le milieu familial et social de l’élève</a:t>
            </a:r>
          </a:p>
          <a:p>
            <a:pPr lvl="1">
              <a:lnSpc>
                <a:spcPct val="80000"/>
              </a:lnSpc>
              <a:defRPr/>
            </a:pPr>
            <a:r>
              <a:rPr lang="fr-FR" altLang="fr-FR" sz="1400" dirty="0" smtClean="0"/>
              <a:t>Des évaluations des acquis ont été mises en place dans l’objectif d’établir un premier état des lieux des compétences et connaissances des élèves scolarisés en début d’école maternelle.</a:t>
            </a:r>
            <a:r>
              <a:rPr lang="fr-FR" altLang="fr-FR" sz="1400" baseline="0" dirty="0" smtClean="0"/>
              <a:t> Dans le cadre de la généralisation des évaluations à tous les niveaux scolaires, tous les élèves scolarisés en France seront évalués tous les ans. A partir du CP, les données sur le niveau des acquis des élèves seront directement remontées à partir des évaluations exhaustives</a:t>
            </a:r>
            <a:endParaRPr lang="fr-FR" altLang="fr-FR" sz="1400" dirty="0" smtClean="0"/>
          </a:p>
          <a:p>
            <a:pPr marL="457200" lvl="1" indent="0">
              <a:lnSpc>
                <a:spcPct val="80000"/>
              </a:lnSpc>
              <a:buNone/>
              <a:defRPr/>
            </a:pPr>
            <a:endParaRPr lang="fr-FR" altLang="fr-FR" sz="1400" dirty="0" smtClean="0"/>
          </a:p>
          <a:p>
            <a:pPr lvl="1">
              <a:lnSpc>
                <a:spcPct val="80000"/>
              </a:lnSpc>
              <a:defRPr/>
            </a:pPr>
            <a:r>
              <a:rPr lang="fr-FR" altLang="fr-FR" sz="1400" dirty="0" smtClean="0"/>
              <a:t>Deux  enquêtes auprès des enseignants avec pour objectif de :</a:t>
            </a:r>
          </a:p>
          <a:p>
            <a:pPr lvl="2">
              <a:lnSpc>
                <a:spcPct val="80000"/>
              </a:lnSpc>
              <a:defRPr/>
            </a:pPr>
            <a:r>
              <a:rPr lang="fr-FR" altLang="fr-FR" sz="1400" dirty="0" smtClean="0"/>
              <a:t>Mieux connaître les différents dispositifs pédagogiques dont bénéficient les élèves</a:t>
            </a:r>
          </a:p>
          <a:p>
            <a:pPr lvl="2">
              <a:lnSpc>
                <a:spcPct val="80000"/>
              </a:lnSpc>
              <a:defRPr/>
            </a:pPr>
            <a:r>
              <a:rPr lang="fr-FR" altLang="fr-FR" sz="1400" dirty="0" smtClean="0"/>
              <a:t>Décrire les types de pédagogie observés en maternelle.</a:t>
            </a:r>
          </a:p>
          <a:p>
            <a:pPr lvl="2">
              <a:lnSpc>
                <a:spcPct val="80000"/>
              </a:lnSpc>
              <a:defRPr/>
            </a:pPr>
            <a:endParaRPr lang="fr-FR" altLang="fr-FR" sz="140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319015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60629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dirty="0" smtClean="0">
                <a:solidFill>
                  <a:srgbClr val="1F4E79"/>
                </a:solidFill>
                <a:latin typeface="Calibri" panose="020F0502020204030204" pitchFamily="34" charset="0"/>
                <a:ea typeface="Calibri" panose="020F0502020204030204" pitchFamily="34" charset="0"/>
              </a:rPr>
              <a:t>Les familles ont été déjà interrogés</a:t>
            </a:r>
            <a:r>
              <a:rPr lang="fr-FR" sz="1200" b="1" baseline="0" dirty="0" smtClean="0">
                <a:solidFill>
                  <a:srgbClr val="1F4E79"/>
                </a:solidFill>
                <a:latin typeface="Calibri" panose="020F0502020204030204" pitchFamily="34" charset="0"/>
                <a:ea typeface="Calibri" panose="020F0502020204030204" pitchFamily="34" charset="0"/>
              </a:rPr>
              <a:t> en 2022</a:t>
            </a:r>
            <a:endParaRPr lang="fr-FR" sz="1200" b="1" dirty="0" smtClean="0">
              <a:solidFill>
                <a:srgbClr val="1F4E79"/>
              </a:solidFill>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Ø"/>
            </a:pPr>
            <a:r>
              <a:rPr lang="fr-FR" sz="1200" dirty="0" smtClean="0">
                <a:solidFill>
                  <a:srgbClr val="1F4E79"/>
                </a:solidFill>
                <a:latin typeface="Calibri" panose="020F0502020204030204" pitchFamily="34" charset="0"/>
                <a:ea typeface="Calibri" panose="020F0502020204030204" pitchFamily="34" charset="0"/>
              </a:rPr>
              <a:t>Recueillir des informations permettant de relier les parcours et les performances scolaires des élèves  :</a:t>
            </a:r>
          </a:p>
          <a:p>
            <a:pPr marL="342900" lvl="0" indent="-342900">
              <a:buFont typeface="Wingdings" panose="05000000000000000000" pitchFamily="2" charset="2"/>
              <a:buChar char="Ø"/>
            </a:pPr>
            <a:r>
              <a:rPr lang="fr-FR" sz="1200" dirty="0" smtClean="0">
                <a:solidFill>
                  <a:srgbClr val="1F4E79"/>
                </a:solidFill>
                <a:latin typeface="Calibri" panose="020F0502020204030204" pitchFamily="34" charset="0"/>
                <a:ea typeface="Calibri" panose="020F0502020204030204" pitchFamily="34" charset="0"/>
              </a:rPr>
              <a:t>à leur passé scolaire antérieur à l’entrée en petite section</a:t>
            </a:r>
          </a:p>
          <a:p>
            <a:pPr marL="342900" lvl="0" indent="-342900">
              <a:buFont typeface="Wingdings" panose="05000000000000000000" pitchFamily="2" charset="2"/>
              <a:buChar char="Ø"/>
            </a:pPr>
            <a:r>
              <a:rPr lang="fr-FR" sz="1200" dirty="0" smtClean="0">
                <a:solidFill>
                  <a:srgbClr val="1F4E79"/>
                </a:solidFill>
                <a:latin typeface="Calibri" panose="020F0502020204030204" pitchFamily="34" charset="0"/>
                <a:ea typeface="Calibri" panose="020F0502020204030204" pitchFamily="34" charset="0"/>
              </a:rPr>
              <a:t>à leur environnement familial et socio-économique</a:t>
            </a:r>
          </a:p>
          <a:p>
            <a:pPr marL="342900" lvl="0" indent="-342900">
              <a:buFont typeface="Wingdings" panose="05000000000000000000" pitchFamily="2" charset="2"/>
              <a:buChar char="Ø"/>
            </a:pPr>
            <a:r>
              <a:rPr lang="fr-FR" sz="1200" dirty="0" smtClean="0">
                <a:solidFill>
                  <a:srgbClr val="1F4E79"/>
                </a:solidFill>
                <a:latin typeface="Calibri" panose="020F0502020204030204" pitchFamily="34" charset="0"/>
                <a:ea typeface="Calibri" panose="020F0502020204030204" pitchFamily="34" charset="0"/>
              </a:rPr>
              <a:t>aux représentations des parents sur l’école et à la manière dont ils s’impliquent dans la scolarité de l’enfant</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846107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21/03/204</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267494"/>
            <a:ext cx="7668344" cy="228264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21/03/204</a:t>
            </a:r>
            <a:endParaRPr lang="fr-FR" cap="all" dirty="0"/>
          </a:p>
        </p:txBody>
      </p:sp>
      <p:sp>
        <p:nvSpPr>
          <p:cNvPr id="3" name="Espace réservé du pied de page 2"/>
          <p:cNvSpPr>
            <a:spLocks noGrp="1"/>
          </p:cNvSpPr>
          <p:nvPr>
            <p:ph type="ftr" sz="quarter" idx="11"/>
          </p:nvPr>
        </p:nvSpPr>
        <p:spPr bwMode="gray"/>
        <p:txBody>
          <a:bodyPr/>
          <a:lstStyle/>
          <a:p>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0"/>
            <a:ext cx="4716611" cy="1404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21/03/204</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21/03/204</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21/03/204</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107223"/>
            <a:ext cx="7881400" cy="3394472"/>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749F9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749F9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dirty="0"/>
          </a:p>
        </p:txBody>
      </p:sp>
    </p:spTree>
    <p:extLst>
      <p:ext uri="{BB962C8B-B14F-4D97-AF65-F5344CB8AC3E}">
        <p14:creationId xmlns:p14="http://schemas.microsoft.com/office/powerpoint/2010/main" val="130189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50939" y="463154"/>
            <a:ext cx="7793037" cy="85725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1182688" y="1513285"/>
            <a:ext cx="7772400" cy="3086100"/>
          </a:xfrm>
        </p:spPr>
        <p:txBody>
          <a:bodyPr/>
          <a:lstStyle/>
          <a:p>
            <a:endParaRPr lang="fr-FR" dirty="0"/>
          </a:p>
        </p:txBody>
      </p:sp>
      <p:sp>
        <p:nvSpPr>
          <p:cNvPr id="4" name="Espace réservé de la date 3"/>
          <p:cNvSpPr>
            <a:spLocks noGrp="1"/>
          </p:cNvSpPr>
          <p:nvPr>
            <p:ph type="dt" sz="half" idx="10"/>
          </p:nvPr>
        </p:nvSpPr>
        <p:spPr>
          <a:xfrm>
            <a:off x="914400" y="4743450"/>
            <a:ext cx="1905000" cy="342900"/>
          </a:xfrm>
        </p:spPr>
        <p:txBody>
          <a:bodyPr/>
          <a:lstStyle>
            <a:lvl1pPr>
              <a:defRPr/>
            </a:lvl1pPr>
          </a:lstStyle>
          <a:p>
            <a:r>
              <a:rPr lang="fr-FR" altLang="fr-FR" smtClean="0"/>
              <a:t>21/03/204</a:t>
            </a:r>
            <a:endParaRPr lang="fr-FR" altLang="fr-FR" dirty="0"/>
          </a:p>
        </p:txBody>
      </p:sp>
      <p:sp>
        <p:nvSpPr>
          <p:cNvPr id="5" name="Espace réservé du pied de page 4"/>
          <p:cNvSpPr>
            <a:spLocks noGrp="1"/>
          </p:cNvSpPr>
          <p:nvPr>
            <p:ph type="ftr" sz="quarter" idx="11"/>
          </p:nvPr>
        </p:nvSpPr>
        <p:spPr>
          <a:xfrm>
            <a:off x="3352800" y="4743450"/>
            <a:ext cx="2895600" cy="342900"/>
          </a:xfrm>
        </p:spPr>
        <p:txBody>
          <a:bodyPr/>
          <a:lstStyle>
            <a:lvl1pPr>
              <a:defRPr/>
            </a:lvl1pPr>
          </a:lstStyle>
          <a:p>
            <a:endParaRPr lang="fr-FR" altLang="fr-FR" dirty="0"/>
          </a:p>
        </p:txBody>
      </p:sp>
      <p:sp>
        <p:nvSpPr>
          <p:cNvPr id="6" name="Espace réservé du numéro de diapositive 5"/>
          <p:cNvSpPr>
            <a:spLocks noGrp="1"/>
          </p:cNvSpPr>
          <p:nvPr>
            <p:ph type="sldNum" sz="quarter" idx="12"/>
          </p:nvPr>
        </p:nvSpPr>
        <p:spPr>
          <a:xfrm>
            <a:off x="6781800" y="4743450"/>
            <a:ext cx="1905000" cy="342900"/>
          </a:xfrm>
        </p:spPr>
        <p:txBody>
          <a:bodyPr/>
          <a:lstStyle>
            <a:lvl1pPr>
              <a:defRPr/>
            </a:lvl1pPr>
          </a:lstStyle>
          <a:p>
            <a:fld id="{97B837DC-5080-4B56-B96A-3B410589CC98}" type="slidenum">
              <a:rPr lang="fr-FR" altLang="fr-FR"/>
              <a:pPr/>
              <a:t>‹N°›</a:t>
            </a:fld>
            <a:endParaRPr lang="fr-FR" altLang="fr-FR" dirty="0"/>
          </a:p>
        </p:txBody>
      </p:sp>
    </p:spTree>
    <p:extLst>
      <p:ext uri="{BB962C8B-B14F-4D97-AF65-F5344CB8AC3E}">
        <p14:creationId xmlns:p14="http://schemas.microsoft.com/office/powerpoint/2010/main" val="72530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21/03/204</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3528" y="108000"/>
            <a:ext cx="1693141"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5" r:id="rId6"/>
    <p:sldLayoutId id="2147483816" r:id="rId7"/>
  </p:sldLayoutIdLst>
  <p:hf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education.gouv.fr/panel-des-eleves-entres-en-cp-en-2011-performances-l-ecole-elementaire-selon-le-niveau-scolaire-341320" TargetMode="External"/><Relationship Id="rId3" Type="http://schemas.openxmlformats.org/officeDocument/2006/relationships/hyperlink" Target="https://www.education.gouv.fr/l-orientation-en-cap-par-apprentissage-ou-par-voie-scolaire-est-fortement-liee-au-niveau-scolaire-et-413796" TargetMode="External"/><Relationship Id="rId7" Type="http://schemas.openxmlformats.org/officeDocument/2006/relationships/hyperlink" Target="https://www.education.gouv.fr/les-six-manieres-dont-les-collegiens-occupent-leur-temps-libre-343600"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urldefense.com/v3/__https:/archives-statistiques-depp.education.gouv.fr/Default/doc/SYRACUSE/53483/le-travail-scolaire-des-jeunes-en-dehors-de-la-classe-quelles-pratiques-et-quelles-disparites-meriam?_lg=fr-FR__;!!HEtReXZgYQ!Ua7TNs_0J8kxRY5pysN_k50ivwVfY5c7RsKfLPajeN6XqWh7zmPMvL3xoQKTpapLAoLBs36yUZ2zWuh9vmXcvvj3Uo4-zDaIj_IzzA$" TargetMode="External"/><Relationship Id="rId5" Type="http://schemas.openxmlformats.org/officeDocument/2006/relationships/hyperlink" Target="https://urldefense.com/v3/__https:/www.insee.fr/fr/statistiques/7666905?sommaire=7666953__;!!HEtReXZgYQ!XTtRtgIe_B__o_XKWp0J1_WS_5CL1JsswCXxTlx0gvdY8ZWDZ0cKjsRgGe6mTPEBqb23wOy43v9YAxCN1Y_4knhD_lLUzz0cVZkCjqw$" TargetMode="External"/><Relationship Id="rId4" Type="http://schemas.openxmlformats.org/officeDocument/2006/relationships/hyperlink" Target="https://urldefense.com/v3/__https:/www.education.gouv.fr/l-orientation-en-fin-de-troisieme-reste-marquee-par-de-fortes-disparites-scolaires-et-sociales-379506__;!!HEtReXZgYQ!XTtRtgIe_B__o_XKWp0J1_WS_5CL1JsswCXxTlx0gvdY8ZWDZ0cKjsRgGe6mTPEBqb23wOy43v9YAxCN1Y_4knhD_lLUzz0c5E3CJTg$" TargetMode="External"/><Relationship Id="rId9" Type="http://schemas.openxmlformats.org/officeDocument/2006/relationships/hyperlink" Target="https://www.education.gouv.f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360000" y="1707654"/>
            <a:ext cx="8424000" cy="2880320"/>
          </a:xfrm>
        </p:spPr>
        <p:txBody>
          <a:bodyPr/>
          <a:lstStyle/>
          <a:p>
            <a:pPr algn="ctr"/>
            <a:r>
              <a:rPr lang="fr-FR" sz="3600" dirty="0" smtClean="0">
                <a:solidFill>
                  <a:schemeClr val="tx2">
                    <a:lumMod val="75000"/>
                  </a:schemeClr>
                </a:solidFill>
              </a:rPr>
              <a:t>Demande </a:t>
            </a:r>
            <a:r>
              <a:rPr lang="fr-FR" sz="3600" dirty="0">
                <a:solidFill>
                  <a:schemeClr val="tx2">
                    <a:lumMod val="75000"/>
                  </a:schemeClr>
                </a:solidFill>
              </a:rPr>
              <a:t>de renouvellement d’avis </a:t>
            </a:r>
            <a:r>
              <a:rPr lang="fr-FR" sz="3600" dirty="0" smtClean="0">
                <a:solidFill>
                  <a:schemeClr val="tx2">
                    <a:lumMod val="75000"/>
                  </a:schemeClr>
                </a:solidFill>
              </a:rPr>
              <a:t>d’opportunité</a:t>
            </a:r>
          </a:p>
          <a:p>
            <a:pPr algn="ctr"/>
            <a:endParaRPr lang="fr-FR" sz="3600" dirty="0">
              <a:solidFill>
                <a:schemeClr val="tx2">
                  <a:lumMod val="75000"/>
                </a:schemeClr>
              </a:solidFill>
            </a:endParaRPr>
          </a:p>
          <a:p>
            <a:pPr algn="ctr"/>
            <a:r>
              <a:rPr lang="fr-FR" sz="2000" dirty="0" smtClean="0">
                <a:solidFill>
                  <a:schemeClr val="tx2">
                    <a:lumMod val="75000"/>
                  </a:schemeClr>
                </a:solidFill>
              </a:rPr>
              <a:t>Panel </a:t>
            </a:r>
            <a:r>
              <a:rPr lang="fr-FR" sz="2000" dirty="0">
                <a:solidFill>
                  <a:schemeClr val="tx2">
                    <a:lumMod val="75000"/>
                  </a:schemeClr>
                </a:solidFill>
              </a:rPr>
              <a:t>d’élèves de petite section recruté en </a:t>
            </a:r>
            <a:r>
              <a:rPr lang="fr-FR" sz="2000" dirty="0" smtClean="0">
                <a:solidFill>
                  <a:schemeClr val="tx2">
                    <a:lumMod val="75000"/>
                  </a:schemeClr>
                </a:solidFill>
              </a:rPr>
              <a:t>2021</a:t>
            </a:r>
          </a:p>
          <a:p>
            <a:pPr algn="ctr"/>
            <a:endParaRPr lang="fr-FR" sz="2000" dirty="0" smtClean="0">
              <a:solidFill>
                <a:schemeClr val="tx2">
                  <a:lumMod val="75000"/>
                </a:schemeClr>
              </a:solidFill>
            </a:endParaRPr>
          </a:p>
          <a:p>
            <a:pPr algn="ctr"/>
            <a:r>
              <a:rPr lang="fr-FR" altLang="fr-FR" sz="1400" dirty="0">
                <a:solidFill>
                  <a:schemeClr val="tx2">
                    <a:lumMod val="40000"/>
                    <a:lumOff val="60000"/>
                  </a:schemeClr>
                </a:solidFill>
              </a:rPr>
              <a:t>Direction de l’évaluation, de la prospective et de la performance (DEPP) </a:t>
            </a:r>
          </a:p>
          <a:p>
            <a:pPr algn="ctr"/>
            <a:endParaRPr lang="fr-FR" dirty="0" smtClean="0">
              <a:solidFill>
                <a:schemeClr val="tx2">
                  <a:lumMod val="75000"/>
                </a:schemeClr>
              </a:solidFill>
            </a:endParaRPr>
          </a:p>
          <a:p>
            <a:pPr algn="r"/>
            <a:r>
              <a:rPr lang="fr-FR" altLang="fr-FR" sz="1400" dirty="0" smtClean="0">
                <a:solidFill>
                  <a:schemeClr val="tx2"/>
                </a:solidFill>
                <a:latin typeface="Arial" charset="0"/>
              </a:rPr>
              <a:t>CNIS </a:t>
            </a:r>
            <a:r>
              <a:rPr lang="fr-FR" altLang="fr-FR" sz="1400" dirty="0">
                <a:solidFill>
                  <a:schemeClr val="tx2"/>
                </a:solidFill>
                <a:latin typeface="Arial" charset="0"/>
              </a:rPr>
              <a:t>/ Commission « services publics et services aux publics »</a:t>
            </a:r>
          </a:p>
          <a:p>
            <a:pPr algn="r"/>
            <a:endParaRPr lang="fr-FR" sz="1400" dirty="0" smtClean="0">
              <a:solidFill>
                <a:schemeClr val="tx2">
                  <a:lumMod val="75000"/>
                </a:schemeClr>
              </a:solidFill>
            </a:endParaRPr>
          </a:p>
          <a:p>
            <a:pPr algn="r"/>
            <a:endParaRPr lang="fr-FR" sz="1400" dirty="0">
              <a:solidFill>
                <a:schemeClr val="tx2">
                  <a:lumMod val="75000"/>
                </a:schemeClr>
              </a:solidFill>
            </a:endParaRPr>
          </a:p>
          <a:p>
            <a:pPr algn="r"/>
            <a:endParaRPr lang="fr-FR" sz="1400" dirty="0" smtClean="0">
              <a:solidFill>
                <a:schemeClr val="tx2">
                  <a:lumMod val="75000"/>
                </a:schemeClr>
              </a:solidFill>
            </a:endParaRPr>
          </a:p>
          <a:p>
            <a:pPr algn="r"/>
            <a:endParaRPr lang="fr-FR" sz="1400" dirty="0" smtClean="0">
              <a:solidFill>
                <a:schemeClr val="tx2">
                  <a:lumMod val="75000"/>
                </a:schemeClr>
              </a:solidFill>
            </a:endParaRPr>
          </a:p>
          <a:p>
            <a:pPr algn="r"/>
            <a:endParaRPr lang="fr-FR" sz="1400" dirty="0">
              <a:solidFill>
                <a:schemeClr val="tx2">
                  <a:lumMod val="75000"/>
                </a:schemeClr>
              </a:solidFill>
            </a:endParaRPr>
          </a:p>
        </p:txBody>
      </p:sp>
      <p:sp>
        <p:nvSpPr>
          <p:cNvPr id="7" name="Espace réservé de la date 6"/>
          <p:cNvSpPr>
            <a:spLocks noGrp="1"/>
          </p:cNvSpPr>
          <p:nvPr>
            <p:ph type="dt" sz="half" idx="10"/>
          </p:nvPr>
        </p:nvSpPr>
        <p:spPr/>
        <p:txBody>
          <a:bodyPr/>
          <a:lstStyle/>
          <a:p>
            <a:pPr algn="r"/>
            <a:r>
              <a:rPr lang="fr-FR" cap="all" dirty="0" smtClean="0"/>
              <a:t>21/03/204</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339502"/>
            <a:ext cx="8424000" cy="360040"/>
          </a:xfrm>
        </p:spPr>
        <p:txBody>
          <a:bodyPr vert="horz" lIns="0" tIns="0" rIns="0" bIns="0" rtlCol="0" anchor="t" anchorCtr="0">
            <a:noAutofit/>
          </a:bodyPr>
          <a:lstStyle/>
          <a:p>
            <a:pPr algn="ctr"/>
            <a:r>
              <a:rPr lang="fr-FR" sz="2000" dirty="0">
                <a:solidFill>
                  <a:schemeClr val="tx2">
                    <a:lumMod val="75000"/>
                  </a:schemeClr>
                </a:solidFill>
              </a:rPr>
              <a:t>Enquête Famille 2025</a:t>
            </a:r>
            <a:br>
              <a:rPr lang="fr-FR" sz="2000" dirty="0">
                <a:solidFill>
                  <a:schemeClr val="tx2">
                    <a:lumMod val="75000"/>
                  </a:schemeClr>
                </a:solidFill>
              </a:rPr>
            </a:br>
            <a:r>
              <a:rPr lang="fr-FR" sz="2000" dirty="0">
                <a:solidFill>
                  <a:schemeClr val="tx2">
                    <a:lumMod val="75000"/>
                  </a:schemeClr>
                </a:solidFill>
              </a:rPr>
              <a:t>Objectifs </a:t>
            </a:r>
            <a:r>
              <a:rPr lang="fr-FR" sz="2000" dirty="0" smtClean="0">
                <a:solidFill>
                  <a:schemeClr val="tx2">
                    <a:lumMod val="75000"/>
                  </a:schemeClr>
                </a:solidFill>
              </a:rPr>
              <a:t>généraux</a:t>
            </a:r>
            <a:endParaRPr lang="fr-FR" sz="2000" dirty="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texte 2"/>
          <p:cNvSpPr>
            <a:spLocks noGrp="1"/>
          </p:cNvSpPr>
          <p:nvPr>
            <p:ph type="body" sz="quarter" idx="13"/>
          </p:nvPr>
        </p:nvSpPr>
        <p:spPr>
          <a:xfrm>
            <a:off x="467544" y="1059582"/>
            <a:ext cx="8261498" cy="3528392"/>
          </a:xfrm>
        </p:spPr>
        <p:txBody>
          <a:bodyPr vert="horz" lIns="91440" tIns="45720" rIns="91440" bIns="45720" rtlCol="0">
            <a:noAutofit/>
          </a:bodyPr>
          <a:lstStyle/>
          <a:p>
            <a:pPr marL="177800" indent="-177800" algn="l" defTabSz="457200">
              <a:spcBef>
                <a:spcPct val="20000"/>
              </a:spcBef>
              <a:buSzPct val="100000"/>
              <a:buFont typeface="Arial"/>
              <a:buChar char="■"/>
            </a:pPr>
            <a:r>
              <a:rPr lang="fr-FR" sz="1600" b="0" dirty="0" smtClean="0"/>
              <a:t>Identifier les déterminants des parcours scolaires</a:t>
            </a:r>
          </a:p>
          <a:p>
            <a:pPr marL="177800" indent="-177800" algn="l" defTabSz="457200">
              <a:spcBef>
                <a:spcPct val="20000"/>
              </a:spcBef>
              <a:buSzPct val="100000"/>
              <a:buFont typeface="Arial"/>
              <a:buChar char="■"/>
            </a:pPr>
            <a:r>
              <a:rPr lang="fr-FR" sz="1600" b="0" dirty="0" smtClean="0"/>
              <a:t>Recueillir/actualiser des informations </a:t>
            </a:r>
            <a:r>
              <a:rPr lang="fr-FR" sz="1600" b="0" dirty="0"/>
              <a:t>précises sur l’environnement familial de l’élève, les comportements et les représentations des parents par rapport à la scolarité de </a:t>
            </a:r>
            <a:r>
              <a:rPr lang="fr-FR" sz="1600" b="0" dirty="0" smtClean="0"/>
              <a:t>l’enfant.</a:t>
            </a:r>
          </a:p>
          <a:p>
            <a:pPr marL="681800" lvl="3" indent="-177800" defTabSz="457200">
              <a:spcBef>
                <a:spcPct val="20000"/>
              </a:spcBef>
              <a:buFont typeface="Arial"/>
              <a:buChar char="■"/>
            </a:pPr>
            <a:r>
              <a:rPr lang="fr-FR" sz="1600" b="0" dirty="0" smtClean="0"/>
              <a:t>sur </a:t>
            </a:r>
            <a:r>
              <a:rPr lang="fr-FR" sz="1600" b="0" dirty="0"/>
              <a:t>les caractéristiques du milieu familial de l’enfant : milieu social, composition de la famille, rapport à l’immigration, conditions matérielles d’existence </a:t>
            </a:r>
            <a:r>
              <a:rPr lang="fr-FR" sz="1600" b="0" dirty="0" smtClean="0"/>
              <a:t>;</a:t>
            </a:r>
          </a:p>
          <a:p>
            <a:pPr marL="681800" lvl="3" indent="-177800" defTabSz="457200">
              <a:spcBef>
                <a:spcPct val="20000"/>
              </a:spcBef>
              <a:buFont typeface="Arial"/>
              <a:buChar char="■"/>
            </a:pPr>
            <a:r>
              <a:rPr lang="fr-FR" sz="1600" b="0" dirty="0" smtClean="0"/>
              <a:t>sur représentations, les aspirations </a:t>
            </a:r>
            <a:r>
              <a:rPr lang="fr-FR" sz="1600" b="0" dirty="0"/>
              <a:t>et les pratiques éducatives des </a:t>
            </a:r>
            <a:r>
              <a:rPr lang="fr-FR" sz="1600" b="0" dirty="0" smtClean="0"/>
              <a:t>parents.</a:t>
            </a:r>
          </a:p>
          <a:p>
            <a:pPr marL="0" indent="0" algn="l" defTabSz="457200">
              <a:spcBef>
                <a:spcPct val="20000"/>
              </a:spcBef>
              <a:buSzPct val="100000"/>
              <a:buNone/>
            </a:pPr>
            <a:endParaRPr lang="fr-FR" sz="1600" b="0" dirty="0" smtClean="0"/>
          </a:p>
          <a:p>
            <a:pPr marL="0" indent="0" algn="l" defTabSz="457200">
              <a:spcBef>
                <a:spcPct val="20000"/>
              </a:spcBef>
              <a:buSzPct val="100000"/>
              <a:buNone/>
            </a:pPr>
            <a:r>
              <a:rPr lang="fr-FR" sz="1600" b="0" dirty="0" smtClean="0"/>
              <a:t>Avec pour contraintes :</a:t>
            </a:r>
          </a:p>
          <a:p>
            <a:pPr marL="285750" indent="-285750" algn="l" defTabSz="457200">
              <a:spcBef>
                <a:spcPct val="20000"/>
              </a:spcBef>
              <a:buSzPct val="100000"/>
              <a:buFont typeface="Wingdings" panose="05000000000000000000" pitchFamily="2" charset="2"/>
              <a:buChar char="§"/>
            </a:pPr>
            <a:r>
              <a:rPr lang="fr-FR" sz="1600" b="0" dirty="0" smtClean="0"/>
              <a:t>Temps de passation</a:t>
            </a:r>
          </a:p>
          <a:p>
            <a:pPr marL="285750" indent="-285750" algn="l" defTabSz="457200">
              <a:spcBef>
                <a:spcPct val="20000"/>
              </a:spcBef>
              <a:buSzPct val="100000"/>
              <a:buFont typeface="Wingdings" panose="05000000000000000000" pitchFamily="2" charset="2"/>
              <a:buChar char="§"/>
            </a:pPr>
            <a:r>
              <a:rPr lang="fr-FR" sz="1600" b="0" dirty="0" smtClean="0"/>
              <a:t>Comparabilité avec l’enquête Famille 2022 et enquêtes Famille des panels précédents</a:t>
            </a:r>
            <a:endParaRPr lang="fr-FR" sz="1600" b="0" dirty="0"/>
          </a:p>
        </p:txBody>
      </p:sp>
    </p:spTree>
    <p:extLst>
      <p:ext uri="{BB962C8B-B14F-4D97-AF65-F5344CB8AC3E}">
        <p14:creationId xmlns:p14="http://schemas.microsoft.com/office/powerpoint/2010/main" val="110279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339502"/>
            <a:ext cx="8424000" cy="360040"/>
          </a:xfrm>
        </p:spPr>
        <p:txBody>
          <a:bodyPr vert="horz" lIns="0" tIns="0" rIns="0" bIns="0" rtlCol="0" anchor="t" anchorCtr="0">
            <a:noAutofit/>
          </a:bodyPr>
          <a:lstStyle/>
          <a:p>
            <a:pPr algn="ctr"/>
            <a:r>
              <a:rPr lang="fr-FR" sz="2000" dirty="0" smtClean="0">
                <a:solidFill>
                  <a:schemeClr val="tx2">
                    <a:lumMod val="75000"/>
                  </a:schemeClr>
                </a:solidFill>
              </a:rPr>
              <a:t>Nouvelles questions</a:t>
            </a:r>
            <a:endParaRPr lang="fr-FR" sz="2000" dirty="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texte 2"/>
          <p:cNvSpPr>
            <a:spLocks noGrp="1"/>
          </p:cNvSpPr>
          <p:nvPr>
            <p:ph type="body" sz="quarter" idx="13"/>
          </p:nvPr>
        </p:nvSpPr>
        <p:spPr>
          <a:xfrm>
            <a:off x="360000" y="915566"/>
            <a:ext cx="8460472" cy="3744416"/>
          </a:xfrm>
        </p:spPr>
        <p:txBody>
          <a:bodyPr vert="horz" lIns="91440" tIns="45720" rIns="91440" bIns="45720" rtlCol="0">
            <a:noAutofit/>
          </a:bodyPr>
          <a:lstStyle/>
          <a:p>
            <a:pPr marL="177800" indent="-177800" algn="l" defTabSz="457200">
              <a:spcBef>
                <a:spcPts val="600"/>
              </a:spcBef>
              <a:spcAft>
                <a:spcPts val="600"/>
              </a:spcAft>
              <a:buSzPct val="100000"/>
              <a:buFont typeface="Arial"/>
              <a:buChar char="■"/>
            </a:pPr>
            <a:r>
              <a:rPr lang="fr-FR" sz="1600" b="0" dirty="0"/>
              <a:t>P</a:t>
            </a:r>
            <a:r>
              <a:rPr lang="fr-FR" sz="1600" b="0" dirty="0" smtClean="0"/>
              <a:t>rendre </a:t>
            </a:r>
            <a:r>
              <a:rPr lang="fr-FR" sz="1600" b="0" dirty="0"/>
              <a:t>en compte la nouvelle nomenclature des professions et catégories socioprofessionnelles de 2020 (PCS 2020) </a:t>
            </a:r>
          </a:p>
          <a:p>
            <a:pPr marL="177800" indent="-177800" algn="l" defTabSz="457200">
              <a:spcBef>
                <a:spcPts val="600"/>
              </a:spcBef>
              <a:spcAft>
                <a:spcPts val="600"/>
              </a:spcAft>
              <a:buSzPct val="100000"/>
              <a:buFont typeface="Arial"/>
              <a:buChar char="■"/>
            </a:pPr>
            <a:r>
              <a:rPr lang="fr-FR" sz="1600" b="0" dirty="0"/>
              <a:t>E</a:t>
            </a:r>
            <a:r>
              <a:rPr lang="fr-FR" sz="1600" b="0" dirty="0" smtClean="0"/>
              <a:t>nrichir </a:t>
            </a:r>
            <a:r>
              <a:rPr lang="fr-FR" sz="1600" b="0" dirty="0"/>
              <a:t>l’information recueillie sur l’environnement familial de l’élève, en s’intéressant pour la première fois à l’origine sociale des grands parents et à leur présence dans la vie de l’enfant </a:t>
            </a:r>
          </a:p>
          <a:p>
            <a:pPr marL="177800" indent="-177800" algn="l" defTabSz="457200">
              <a:spcBef>
                <a:spcPts val="600"/>
              </a:spcBef>
              <a:spcAft>
                <a:spcPts val="600"/>
              </a:spcAft>
              <a:buSzPct val="100000"/>
              <a:buFont typeface="Arial"/>
              <a:buChar char="■"/>
            </a:pPr>
            <a:r>
              <a:rPr lang="fr-FR" sz="1600" b="0" dirty="0"/>
              <a:t>I</a:t>
            </a:r>
            <a:r>
              <a:rPr lang="fr-FR" sz="1600" b="0" dirty="0" smtClean="0"/>
              <a:t>dentifier </a:t>
            </a:r>
            <a:r>
              <a:rPr lang="fr-FR" sz="1600" b="0" dirty="0"/>
              <a:t>les élèves descendants d’immigrés de la troisième </a:t>
            </a:r>
            <a:r>
              <a:rPr lang="fr-FR" sz="1600" b="0" dirty="0" smtClean="0"/>
              <a:t>génération</a:t>
            </a:r>
            <a:endParaRPr lang="fr-FR" sz="1600" b="0" dirty="0"/>
          </a:p>
          <a:p>
            <a:pPr marL="177800" indent="-177800" algn="l" defTabSz="457200">
              <a:spcBef>
                <a:spcPts val="600"/>
              </a:spcBef>
              <a:spcAft>
                <a:spcPts val="600"/>
              </a:spcAft>
              <a:buSzPct val="100000"/>
              <a:buFont typeface="Arial"/>
              <a:buChar char="■"/>
            </a:pPr>
            <a:r>
              <a:rPr lang="fr-FR" sz="1600" b="0" dirty="0" smtClean="0"/>
              <a:t>Recueillir </a:t>
            </a:r>
            <a:r>
              <a:rPr lang="fr-FR" sz="1600" b="0" dirty="0"/>
              <a:t>l’information sur la santé et le handicap de l’élève, et leur prise en </a:t>
            </a:r>
            <a:r>
              <a:rPr lang="fr-FR" sz="1600" b="0" dirty="0" smtClean="0"/>
              <a:t>charge</a:t>
            </a:r>
            <a:endParaRPr lang="fr-FR" sz="1600" b="0" dirty="0"/>
          </a:p>
          <a:p>
            <a:pPr marL="177800" indent="-177800" algn="l" defTabSz="457200">
              <a:spcBef>
                <a:spcPts val="600"/>
              </a:spcBef>
              <a:spcAft>
                <a:spcPts val="600"/>
              </a:spcAft>
              <a:buSzPct val="100000"/>
              <a:buFont typeface="Arial"/>
              <a:buChar char="■"/>
            </a:pPr>
            <a:r>
              <a:rPr lang="fr-FR" sz="1600" b="0" dirty="0" smtClean="0"/>
              <a:t>Mieux prendre </a:t>
            </a:r>
            <a:r>
              <a:rPr lang="fr-FR" sz="1600" b="0" dirty="0"/>
              <a:t>en compte les contraintes de temps qui pèsent sur les parents, que ce soit en termes de charge parentale </a:t>
            </a:r>
            <a:r>
              <a:rPr lang="fr-FR" sz="1600" b="0" dirty="0" smtClean="0"/>
              <a:t>ou de charge professionnelle</a:t>
            </a:r>
            <a:endParaRPr lang="fr-FR" sz="1600" b="0" dirty="0"/>
          </a:p>
          <a:p>
            <a:pPr marL="177800" indent="-177800" algn="l" defTabSz="457200">
              <a:spcBef>
                <a:spcPts val="600"/>
              </a:spcBef>
              <a:spcAft>
                <a:spcPts val="600"/>
              </a:spcAft>
              <a:buSzPct val="100000"/>
              <a:buFont typeface="Arial"/>
              <a:buChar char="■"/>
            </a:pPr>
            <a:r>
              <a:rPr lang="fr-FR" sz="1600" b="0" dirty="0"/>
              <a:t>P</a:t>
            </a:r>
            <a:r>
              <a:rPr lang="fr-FR" sz="1600" b="0" dirty="0" smtClean="0"/>
              <a:t>rendre </a:t>
            </a:r>
            <a:r>
              <a:rPr lang="fr-FR" sz="1600" b="0" dirty="0"/>
              <a:t>en compte les réformes éducatives actuelles qui visent notamment le renforcement de l’éducation artistique et culturelle mais aussi la lutte contre le harcèlement </a:t>
            </a:r>
            <a:r>
              <a:rPr lang="fr-FR" sz="1600" b="0" dirty="0" smtClean="0"/>
              <a:t>scolaire</a:t>
            </a:r>
            <a:endParaRPr lang="fr-FR" sz="1600" b="0" dirty="0"/>
          </a:p>
          <a:p>
            <a:pPr marL="177800" indent="-177800" algn="l" defTabSz="457200">
              <a:spcBef>
                <a:spcPct val="20000"/>
              </a:spcBef>
              <a:buSzPct val="100000"/>
              <a:buFont typeface="Arial"/>
              <a:buChar char="■"/>
            </a:pPr>
            <a:endParaRPr lang="fr-FR" sz="1600" b="0" dirty="0"/>
          </a:p>
        </p:txBody>
      </p:sp>
    </p:spTree>
    <p:extLst>
      <p:ext uri="{BB962C8B-B14F-4D97-AF65-F5344CB8AC3E}">
        <p14:creationId xmlns:p14="http://schemas.microsoft.com/office/powerpoint/2010/main" val="1070385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39552" y="195486"/>
            <a:ext cx="8424000" cy="360040"/>
          </a:xfrm>
        </p:spPr>
        <p:txBody>
          <a:bodyPr vert="horz" lIns="0" tIns="0" rIns="0" bIns="0" rtlCol="0" anchor="t" anchorCtr="0">
            <a:noAutofit/>
          </a:bodyPr>
          <a:lstStyle/>
          <a:p>
            <a:pPr algn="ctr"/>
            <a:r>
              <a:rPr lang="fr-FR" sz="2000" dirty="0" smtClean="0">
                <a:solidFill>
                  <a:schemeClr val="tx2">
                    <a:lumMod val="75000"/>
                  </a:schemeClr>
                </a:solidFill>
              </a:rPr>
              <a:t>Thèmes du questionnaire</a:t>
            </a:r>
            <a:endParaRPr lang="fr-FR" sz="2000" dirty="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
        <p:nvSpPr>
          <p:cNvPr id="9" name="Espace réservé du texte 2"/>
          <p:cNvSpPr>
            <a:spLocks noGrp="1"/>
          </p:cNvSpPr>
          <p:nvPr>
            <p:ph type="body" sz="quarter" idx="13"/>
          </p:nvPr>
        </p:nvSpPr>
        <p:spPr>
          <a:xfrm>
            <a:off x="134055" y="843558"/>
            <a:ext cx="2664296" cy="4202199"/>
          </a:xfrm>
        </p:spPr>
        <p:txBody>
          <a:bodyPr vert="horz" lIns="91440" tIns="45720" rIns="91440" bIns="45720" rtlCol="0">
            <a:noAutofit/>
          </a:bodyPr>
          <a:lstStyle/>
          <a:p>
            <a:pPr marL="0" indent="0" algn="ctr" defTabSz="457200">
              <a:spcBef>
                <a:spcPct val="20000"/>
              </a:spcBef>
              <a:buSzPct val="100000"/>
              <a:buNone/>
            </a:pPr>
            <a:r>
              <a:rPr lang="fr-FR" sz="1400" b="0" dirty="0" smtClean="0">
                <a:solidFill>
                  <a:schemeClr val="tx2">
                    <a:lumMod val="60000"/>
                    <a:lumOff val="40000"/>
                  </a:schemeClr>
                </a:solidFill>
              </a:rPr>
              <a:t>PARTIE </a:t>
            </a:r>
            <a:r>
              <a:rPr lang="fr-FR" sz="1400" b="0" dirty="0">
                <a:solidFill>
                  <a:schemeClr val="tx2">
                    <a:lumMod val="60000"/>
                    <a:lumOff val="40000"/>
                  </a:schemeClr>
                </a:solidFill>
              </a:rPr>
              <a:t>A : </a:t>
            </a:r>
            <a:r>
              <a:rPr lang="fr-FR" sz="1400" b="0" cap="all" dirty="0" smtClean="0">
                <a:solidFill>
                  <a:schemeClr val="tx2">
                    <a:lumMod val="60000"/>
                    <a:lumOff val="40000"/>
                  </a:schemeClr>
                </a:solidFill>
              </a:rPr>
              <a:t>L’enfant à l’école</a:t>
            </a:r>
          </a:p>
          <a:p>
            <a:pPr marL="177800" indent="-177800" algn="l" defTabSz="457200">
              <a:spcBef>
                <a:spcPct val="20000"/>
              </a:spcBef>
              <a:buSzPct val="100000"/>
              <a:buFont typeface="Arial"/>
              <a:buChar char="■"/>
            </a:pPr>
            <a:r>
              <a:rPr lang="fr-FR" sz="1400" b="0" dirty="0" smtClean="0"/>
              <a:t>Choix de l’école</a:t>
            </a:r>
            <a:endParaRPr lang="fr-FR" sz="1400" b="0" dirty="0"/>
          </a:p>
          <a:p>
            <a:pPr marL="177800" indent="-177800" algn="l" defTabSz="457200">
              <a:spcBef>
                <a:spcPct val="20000"/>
              </a:spcBef>
              <a:buSzPct val="100000"/>
              <a:buFont typeface="Arial"/>
              <a:buChar char="■"/>
            </a:pPr>
            <a:r>
              <a:rPr lang="fr-FR" sz="1400" b="0" dirty="0" smtClean="0"/>
              <a:t>Perception de la scolarité maternelle</a:t>
            </a:r>
          </a:p>
          <a:p>
            <a:pPr marL="177800" indent="-177800" algn="l" defTabSz="457200">
              <a:spcBef>
                <a:spcPct val="20000"/>
              </a:spcBef>
              <a:buSzPct val="100000"/>
              <a:buFont typeface="Arial"/>
              <a:buChar char="■"/>
            </a:pPr>
            <a:r>
              <a:rPr lang="fr-FR" sz="1400" b="0" dirty="0" smtClean="0"/>
              <a:t>Perception de la scolarité en CP, bien être et harcèlement</a:t>
            </a:r>
          </a:p>
          <a:p>
            <a:pPr marL="177800" indent="-177800" algn="l" defTabSz="457200">
              <a:spcBef>
                <a:spcPct val="20000"/>
              </a:spcBef>
              <a:buSzPct val="100000"/>
              <a:buFont typeface="Arial"/>
              <a:buChar char="■"/>
            </a:pPr>
            <a:r>
              <a:rPr lang="fr-FR" sz="1400" b="0" dirty="0" smtClean="0"/>
              <a:t>Organisation à l’école (garderie, cantine…)</a:t>
            </a:r>
          </a:p>
          <a:p>
            <a:pPr marL="177800" indent="-177800" algn="l" defTabSz="457200">
              <a:spcBef>
                <a:spcPct val="20000"/>
              </a:spcBef>
              <a:buSzPct val="100000"/>
              <a:buFont typeface="Arial"/>
              <a:buChar char="■"/>
            </a:pPr>
            <a:r>
              <a:rPr lang="fr-FR" sz="1400" b="0" dirty="0" smtClean="0"/>
              <a:t>Implication </a:t>
            </a:r>
            <a:r>
              <a:rPr lang="fr-FR" sz="1400" b="0" dirty="0"/>
              <a:t>parentale (Participation des parents </a:t>
            </a:r>
            <a:r>
              <a:rPr lang="fr-FR" sz="1400" b="0" dirty="0" smtClean="0"/>
              <a:t>aux associations</a:t>
            </a:r>
            <a:r>
              <a:rPr lang="fr-FR" sz="1400" b="0" dirty="0"/>
              <a:t>, conseil de </a:t>
            </a:r>
            <a:r>
              <a:rPr lang="fr-FR" sz="1400" b="0" dirty="0" smtClean="0"/>
              <a:t>classe, réunions parents-professeurs, interactions enfants-parents)</a:t>
            </a:r>
          </a:p>
          <a:p>
            <a:pPr marL="177800" indent="-177800" algn="l" defTabSz="457200">
              <a:spcBef>
                <a:spcPct val="20000"/>
              </a:spcBef>
              <a:buSzPct val="100000"/>
              <a:buFont typeface="Arial"/>
              <a:buChar char="■"/>
            </a:pPr>
            <a:r>
              <a:rPr lang="fr-FR" sz="1400" b="0" dirty="0" smtClean="0"/>
              <a:t>Activités de l’enfant</a:t>
            </a:r>
          </a:p>
          <a:p>
            <a:pPr marL="177800" indent="-177800" algn="l" defTabSz="457200">
              <a:spcBef>
                <a:spcPct val="20000"/>
              </a:spcBef>
              <a:buSzPct val="100000"/>
              <a:buFont typeface="Arial"/>
              <a:buChar char="■"/>
            </a:pPr>
            <a:endParaRPr lang="fr-FR" sz="1400" b="0" dirty="0"/>
          </a:p>
          <a:p>
            <a:pPr marL="177800" indent="-177800" algn="l" defTabSz="457200">
              <a:spcBef>
                <a:spcPct val="20000"/>
              </a:spcBef>
              <a:buSzPct val="100000"/>
              <a:buFont typeface="Arial"/>
              <a:buChar char="■"/>
            </a:pPr>
            <a:endParaRPr lang="fr-FR" sz="1600" b="0" dirty="0" smtClean="0"/>
          </a:p>
          <a:p>
            <a:pPr marL="177800" indent="-177800" algn="l" defTabSz="457200">
              <a:spcBef>
                <a:spcPct val="20000"/>
              </a:spcBef>
              <a:buSzPct val="100000"/>
              <a:buFont typeface="Arial"/>
              <a:buChar char="■"/>
            </a:pPr>
            <a:endParaRPr lang="fr-FR" sz="1600" b="0" dirty="0"/>
          </a:p>
        </p:txBody>
      </p:sp>
      <p:sp>
        <p:nvSpPr>
          <p:cNvPr id="6" name="Espace réservé du texte 2"/>
          <p:cNvSpPr>
            <a:spLocks noGrp="1"/>
          </p:cNvSpPr>
          <p:nvPr>
            <p:ph type="body" sz="quarter" idx="13"/>
          </p:nvPr>
        </p:nvSpPr>
        <p:spPr>
          <a:xfrm>
            <a:off x="2915816" y="771550"/>
            <a:ext cx="2880320" cy="3960440"/>
          </a:xfrm>
        </p:spPr>
        <p:txBody>
          <a:bodyPr vert="horz" lIns="91440" tIns="45720" rIns="91440" bIns="45720" rtlCol="0">
            <a:noAutofit/>
          </a:bodyPr>
          <a:lstStyle/>
          <a:p>
            <a:pPr marL="0" lvl="1" indent="0" algn="ctr" defTabSz="457200">
              <a:spcBef>
                <a:spcPct val="20000"/>
              </a:spcBef>
              <a:buSzPct val="100000"/>
              <a:buNone/>
            </a:pPr>
            <a:r>
              <a:rPr lang="fr-FR" sz="1400" dirty="0">
                <a:solidFill>
                  <a:schemeClr val="tx2">
                    <a:lumMod val="60000"/>
                    <a:lumOff val="40000"/>
                  </a:schemeClr>
                </a:solidFill>
              </a:rPr>
              <a:t>PARTIE B : </a:t>
            </a:r>
            <a:r>
              <a:rPr lang="fr-FR" sz="1400" cap="all" dirty="0">
                <a:solidFill>
                  <a:schemeClr val="tx2">
                    <a:lumMod val="60000"/>
                    <a:lumOff val="40000"/>
                  </a:schemeClr>
                </a:solidFill>
              </a:rPr>
              <a:t>La famille de l’enfant et ses conditions de vie</a:t>
            </a:r>
          </a:p>
          <a:p>
            <a:pPr marL="0" lvl="1" indent="0" algn="ctr" defTabSz="457200">
              <a:spcBef>
                <a:spcPct val="20000"/>
              </a:spcBef>
              <a:buSzPct val="100000"/>
              <a:buNone/>
            </a:pPr>
            <a:endParaRPr lang="fr-FR" sz="800" b="0" dirty="0"/>
          </a:p>
          <a:p>
            <a:pPr marL="177800" indent="-177800" algn="l" defTabSz="457200">
              <a:spcBef>
                <a:spcPct val="20000"/>
              </a:spcBef>
              <a:buSzPct val="100000"/>
              <a:buFont typeface="Arial"/>
              <a:buChar char="■"/>
            </a:pPr>
            <a:r>
              <a:rPr lang="fr-FR" sz="1400" b="0" dirty="0"/>
              <a:t>Typologie et composition</a:t>
            </a:r>
          </a:p>
          <a:p>
            <a:pPr marL="177800" indent="-177800" algn="l" defTabSz="457200">
              <a:spcBef>
                <a:spcPct val="20000"/>
              </a:spcBef>
              <a:buSzPct val="100000"/>
              <a:buFont typeface="Arial"/>
              <a:buChar char="■"/>
            </a:pPr>
            <a:r>
              <a:rPr lang="fr-FR" sz="1400" b="0" dirty="0"/>
              <a:t>Problèmes familiaux, problèmes de santé </a:t>
            </a:r>
            <a:endParaRPr lang="fr-FR" sz="1400" b="0" dirty="0" smtClean="0"/>
          </a:p>
          <a:p>
            <a:pPr marL="177800" indent="-177800" algn="l" defTabSz="457200">
              <a:spcBef>
                <a:spcPct val="20000"/>
              </a:spcBef>
              <a:buSzPct val="100000"/>
              <a:buFont typeface="Arial"/>
              <a:buChar char="■"/>
            </a:pPr>
            <a:r>
              <a:rPr lang="fr-FR" sz="1400" b="0" dirty="0" smtClean="0"/>
              <a:t>Situation </a:t>
            </a:r>
            <a:r>
              <a:rPr lang="fr-FR" sz="1400" b="0" dirty="0"/>
              <a:t>professionnelle des responsables de </a:t>
            </a:r>
            <a:r>
              <a:rPr lang="fr-FR" sz="1400" b="0" dirty="0" smtClean="0"/>
              <a:t>l’élève</a:t>
            </a:r>
          </a:p>
          <a:p>
            <a:pPr marL="177800" indent="-177800" algn="l" defTabSz="457200">
              <a:spcBef>
                <a:spcPct val="20000"/>
              </a:spcBef>
              <a:buSzPct val="100000"/>
              <a:buFont typeface="Arial"/>
              <a:buChar char="■"/>
            </a:pPr>
            <a:r>
              <a:rPr lang="fr-FR" sz="1400" b="0" dirty="0" smtClean="0"/>
              <a:t>Conditions de travail des responsables de l’élève</a:t>
            </a:r>
            <a:endParaRPr lang="fr-FR" sz="1400" b="0" dirty="0"/>
          </a:p>
          <a:p>
            <a:pPr marL="177800" indent="-177800" algn="l" defTabSz="457200">
              <a:spcBef>
                <a:spcPct val="20000"/>
              </a:spcBef>
              <a:buSzPct val="100000"/>
              <a:buFont typeface="Arial"/>
              <a:buChar char="■"/>
            </a:pPr>
            <a:r>
              <a:rPr lang="fr-FR" sz="1400" b="0" dirty="0" smtClean="0"/>
              <a:t>Conditions </a:t>
            </a:r>
            <a:r>
              <a:rPr lang="fr-FR" sz="1400" b="0" dirty="0"/>
              <a:t>de vie </a:t>
            </a:r>
          </a:p>
          <a:p>
            <a:pPr marL="177800" indent="-177800" algn="l" defTabSz="457200">
              <a:spcBef>
                <a:spcPct val="20000"/>
              </a:spcBef>
              <a:buSzPct val="100000"/>
              <a:buFont typeface="Arial"/>
              <a:buChar char="■"/>
            </a:pPr>
            <a:r>
              <a:rPr lang="fr-FR" sz="1400" b="0" dirty="0"/>
              <a:t>Capital culturel des responsables de l’élève </a:t>
            </a:r>
          </a:p>
          <a:p>
            <a:pPr marL="177800" indent="-177800" algn="l" defTabSz="457200">
              <a:spcBef>
                <a:spcPct val="20000"/>
              </a:spcBef>
              <a:buSzPct val="100000"/>
              <a:buFont typeface="Arial"/>
              <a:buChar char="■"/>
            </a:pPr>
            <a:r>
              <a:rPr lang="fr-FR" sz="1400" b="0" dirty="0"/>
              <a:t>Aspirations parentales</a:t>
            </a:r>
          </a:p>
          <a:p>
            <a:pPr marL="177800" indent="-177800" algn="l" defTabSz="457200">
              <a:spcBef>
                <a:spcPct val="20000"/>
              </a:spcBef>
              <a:buSzPct val="100000"/>
              <a:buFont typeface="Arial"/>
              <a:buChar char="■"/>
            </a:pPr>
            <a:endParaRPr lang="fr-FR" sz="800" b="0" dirty="0"/>
          </a:p>
          <a:p>
            <a:pPr marL="177800" indent="-177800" algn="l" defTabSz="457200">
              <a:spcBef>
                <a:spcPct val="20000"/>
              </a:spcBef>
              <a:buSzPct val="100000"/>
              <a:buFont typeface="Arial"/>
              <a:buChar char="■"/>
            </a:pPr>
            <a:endParaRPr lang="fr-FR" sz="1400" b="0" dirty="0"/>
          </a:p>
          <a:p>
            <a:pPr marL="0" indent="0" algn="l" defTabSz="457200">
              <a:spcBef>
                <a:spcPct val="20000"/>
              </a:spcBef>
              <a:buSzPct val="100000"/>
              <a:buNone/>
            </a:pPr>
            <a:r>
              <a:rPr lang="fr-FR" sz="1400" b="0" dirty="0"/>
              <a:t>	</a:t>
            </a:r>
          </a:p>
        </p:txBody>
      </p:sp>
      <p:sp>
        <p:nvSpPr>
          <p:cNvPr id="8" name="Espace réservé du texte 2"/>
          <p:cNvSpPr>
            <a:spLocks noGrp="1"/>
          </p:cNvSpPr>
          <p:nvPr>
            <p:ph type="body" sz="quarter" idx="13"/>
          </p:nvPr>
        </p:nvSpPr>
        <p:spPr>
          <a:xfrm>
            <a:off x="5796136" y="843558"/>
            <a:ext cx="3347864" cy="4392488"/>
          </a:xfrm>
        </p:spPr>
        <p:txBody>
          <a:bodyPr vert="horz" lIns="91440" tIns="45720" rIns="91440" bIns="45720" rtlCol="0">
            <a:noAutofit/>
          </a:bodyPr>
          <a:lstStyle/>
          <a:p>
            <a:pPr marL="0" lvl="1" indent="0" algn="ctr" defTabSz="457200">
              <a:spcBef>
                <a:spcPct val="20000"/>
              </a:spcBef>
              <a:buSzPct val="100000"/>
              <a:buNone/>
            </a:pPr>
            <a:r>
              <a:rPr lang="fr-FR" sz="1400" cap="all" dirty="0">
                <a:solidFill>
                  <a:schemeClr val="tx2">
                    <a:lumMod val="60000"/>
                    <a:lumOff val="40000"/>
                  </a:schemeClr>
                </a:solidFill>
              </a:rPr>
              <a:t>Partie C : LES GRANDS </a:t>
            </a:r>
            <a:r>
              <a:rPr lang="fr-FR" sz="1400" cap="all" dirty="0" smtClean="0">
                <a:solidFill>
                  <a:schemeClr val="tx2">
                    <a:lumMod val="60000"/>
                    <a:lumOff val="40000"/>
                  </a:schemeClr>
                </a:solidFill>
              </a:rPr>
              <a:t>PARENTS</a:t>
            </a:r>
            <a:endParaRPr lang="fr-FR" sz="800" b="0" dirty="0" smtClean="0"/>
          </a:p>
          <a:p>
            <a:pPr marL="0" lvl="1" indent="0" algn="ctr" defTabSz="457200">
              <a:spcBef>
                <a:spcPct val="20000"/>
              </a:spcBef>
              <a:buSzPct val="100000"/>
              <a:buNone/>
            </a:pPr>
            <a:endParaRPr lang="fr-FR" sz="800" b="0" dirty="0" smtClean="0"/>
          </a:p>
          <a:p>
            <a:pPr marL="0" lvl="1" indent="0" algn="ctr" defTabSz="457200">
              <a:spcBef>
                <a:spcPct val="20000"/>
              </a:spcBef>
              <a:buSzPct val="100000"/>
              <a:buNone/>
            </a:pPr>
            <a:endParaRPr lang="fr-FR" sz="800" b="0" dirty="0" smtClean="0"/>
          </a:p>
          <a:p>
            <a:pPr marL="177800" indent="-177800" algn="l" defTabSz="457200">
              <a:spcBef>
                <a:spcPct val="20000"/>
              </a:spcBef>
              <a:buSzPct val="100000"/>
              <a:buFont typeface="Arial"/>
              <a:buChar char="■"/>
            </a:pPr>
            <a:r>
              <a:rPr lang="fr-FR" sz="1400" b="0" dirty="0"/>
              <a:t>Présence des grands parents dans la vie des </a:t>
            </a:r>
            <a:r>
              <a:rPr lang="fr-FR" sz="1400" b="0" dirty="0" smtClean="0"/>
              <a:t>enfants</a:t>
            </a:r>
          </a:p>
          <a:p>
            <a:pPr marL="177800" indent="-177800" algn="l" defTabSz="457200">
              <a:spcBef>
                <a:spcPct val="20000"/>
              </a:spcBef>
              <a:buSzPct val="100000"/>
              <a:buFont typeface="Arial"/>
              <a:buChar char="■"/>
            </a:pPr>
            <a:r>
              <a:rPr lang="fr-FR" sz="1400" b="0" dirty="0"/>
              <a:t>Origine géographique des grands parents </a:t>
            </a:r>
            <a:r>
              <a:rPr lang="fr-FR" sz="1400" b="0" dirty="0" smtClean="0"/>
              <a:t>: Pays de naissance et nationalité à la naissance</a:t>
            </a:r>
          </a:p>
          <a:p>
            <a:pPr marL="177800" indent="-177800" algn="l" defTabSz="457200">
              <a:spcBef>
                <a:spcPct val="20000"/>
              </a:spcBef>
              <a:buSzPct val="100000"/>
              <a:buFont typeface="Arial"/>
              <a:buChar char="■"/>
            </a:pPr>
            <a:r>
              <a:rPr lang="fr-FR" sz="1400" b="0" dirty="0" smtClean="0"/>
              <a:t>Profession des grands parents</a:t>
            </a:r>
          </a:p>
        </p:txBody>
      </p:sp>
    </p:spTree>
    <p:extLst>
      <p:ext uri="{BB962C8B-B14F-4D97-AF65-F5344CB8AC3E}">
        <p14:creationId xmlns:p14="http://schemas.microsoft.com/office/powerpoint/2010/main" val="153708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6543" y="411510"/>
            <a:ext cx="8135937" cy="360040"/>
          </a:xfrm>
        </p:spPr>
        <p:txBody>
          <a:bodyPr vert="horz" lIns="0" tIns="0" rIns="0" bIns="0" rtlCol="0" anchor="t" anchorCtr="0">
            <a:noAutofit/>
          </a:bodyPr>
          <a:lstStyle/>
          <a:p>
            <a:pPr algn="ctr"/>
            <a:r>
              <a:rPr lang="fr-FR" altLang="fr-FR" sz="1800" dirty="0" smtClean="0">
                <a:solidFill>
                  <a:schemeClr val="tx2">
                    <a:lumMod val="75000"/>
                  </a:schemeClr>
                </a:solidFill>
              </a:rPr>
              <a:t>Comitologie et concertation</a:t>
            </a:r>
            <a:endParaRPr lang="fr-FR" altLang="fr-FR" sz="1800" dirty="0">
              <a:solidFill>
                <a:schemeClr val="tx2">
                  <a:lumMod val="75000"/>
                </a:schemeClr>
              </a:solidFill>
            </a:endParaRPr>
          </a:p>
        </p:txBody>
      </p:sp>
      <p:sp>
        <p:nvSpPr>
          <p:cNvPr id="560131" name="Rectangle 3"/>
          <p:cNvSpPr>
            <a:spLocks noGrp="1" noChangeArrowheads="1"/>
          </p:cNvSpPr>
          <p:nvPr>
            <p:ph type="body" idx="1"/>
          </p:nvPr>
        </p:nvSpPr>
        <p:spPr>
          <a:xfrm>
            <a:off x="251521" y="699542"/>
            <a:ext cx="8641656" cy="3960440"/>
          </a:xfrm>
        </p:spPr>
        <p:txBody>
          <a:bodyPr/>
          <a:lstStyle/>
          <a:p>
            <a:pPr marL="177800" lvl="1" indent="-177800">
              <a:lnSpc>
                <a:spcPct val="80000"/>
              </a:lnSpc>
              <a:buClrTx/>
              <a:buSzPct val="100000"/>
              <a:buFont typeface="Arial"/>
              <a:buChar char="■"/>
              <a:defRPr/>
            </a:pPr>
            <a:endParaRPr lang="fr-FR" altLang="fr-FR" sz="1600" dirty="0"/>
          </a:p>
          <a:p>
            <a:pPr>
              <a:lnSpc>
                <a:spcPct val="80000"/>
              </a:lnSpc>
              <a:defRPr/>
            </a:pPr>
            <a:r>
              <a:rPr lang="fr-FR" altLang="fr-FR" sz="1500" dirty="0"/>
              <a:t>Un Comité scientifique panel </a:t>
            </a:r>
            <a:r>
              <a:rPr lang="fr-FR" altLang="fr-FR" sz="1500" dirty="0" smtClean="0"/>
              <a:t>2021 qui comprend </a:t>
            </a:r>
            <a:r>
              <a:rPr lang="fr-FR" altLang="fr-FR" sz="1500" dirty="0"/>
              <a:t>des chercheurs spécialistes notamment en économie de l’éducation, en sociologie de l’éducation et des chercheurs experts de la problématique de l’apprentissage dans le premier degré et des représentants </a:t>
            </a:r>
            <a:r>
              <a:rPr lang="fr-FR" altLang="fr-FR" sz="1500" dirty="0" smtClean="0"/>
              <a:t>:</a:t>
            </a:r>
          </a:p>
          <a:p>
            <a:pPr lvl="1">
              <a:lnSpc>
                <a:spcPct val="80000"/>
              </a:lnSpc>
              <a:buClrTx/>
              <a:buSzPct val="80000"/>
              <a:defRPr/>
            </a:pPr>
            <a:r>
              <a:rPr lang="fr-FR" altLang="fr-FR" sz="1400" dirty="0" smtClean="0"/>
              <a:t> </a:t>
            </a:r>
            <a:r>
              <a:rPr lang="fr-FR" altLang="fr-FR" sz="1400" dirty="0"/>
              <a:t>des bureaux de la </a:t>
            </a:r>
            <a:r>
              <a:rPr lang="fr-FR" altLang="fr-FR" sz="1400" dirty="0" smtClean="0"/>
              <a:t>DEPP</a:t>
            </a:r>
          </a:p>
          <a:p>
            <a:pPr lvl="1">
              <a:lnSpc>
                <a:spcPct val="80000"/>
              </a:lnSpc>
              <a:buClrTx/>
              <a:buSzPct val="80000"/>
              <a:defRPr/>
            </a:pPr>
            <a:r>
              <a:rPr lang="fr-FR" altLang="fr-FR" sz="1400" dirty="0" smtClean="0"/>
              <a:t>des </a:t>
            </a:r>
            <a:r>
              <a:rPr lang="fr-FR" altLang="fr-FR" sz="1400" dirty="0"/>
              <a:t>administrations et du service statistique du ministère de l’Éducation nationale et de la jeunesse (DGESCO, IGESR</a:t>
            </a:r>
            <a:r>
              <a:rPr lang="fr-FR" altLang="fr-FR" sz="1400" dirty="0" smtClean="0"/>
              <a:t>)</a:t>
            </a:r>
          </a:p>
          <a:p>
            <a:pPr lvl="1">
              <a:lnSpc>
                <a:spcPct val="80000"/>
              </a:lnSpc>
              <a:buClrTx/>
              <a:buSzPct val="80000"/>
              <a:defRPr/>
            </a:pPr>
            <a:r>
              <a:rPr lang="fr-FR" altLang="fr-FR" sz="1400" dirty="0" smtClean="0"/>
              <a:t>de </a:t>
            </a:r>
            <a:r>
              <a:rPr lang="fr-FR" altLang="fr-FR" sz="1400" dirty="0"/>
              <a:t>la Mission enquêtes, données et études statistiques, Service statistique ministériel Jeunesse, vie associative et </a:t>
            </a:r>
            <a:r>
              <a:rPr lang="fr-FR" altLang="fr-FR" sz="1400" dirty="0" smtClean="0"/>
              <a:t>sport</a:t>
            </a:r>
          </a:p>
          <a:p>
            <a:pPr lvl="1">
              <a:lnSpc>
                <a:spcPct val="80000"/>
              </a:lnSpc>
              <a:buClrTx/>
              <a:buSzPct val="80000"/>
              <a:defRPr/>
            </a:pPr>
            <a:r>
              <a:rPr lang="fr-FR" altLang="fr-FR" sz="1400" dirty="0" smtClean="0"/>
              <a:t>de </a:t>
            </a:r>
            <a:r>
              <a:rPr lang="fr-FR" altLang="fr-FR" sz="1400" dirty="0"/>
              <a:t>la Division Recueil et traitement de l’information de </a:t>
            </a:r>
            <a:r>
              <a:rPr lang="fr-FR" altLang="fr-FR" sz="1400" dirty="0" smtClean="0"/>
              <a:t>l’Insee </a:t>
            </a:r>
          </a:p>
          <a:p>
            <a:pPr lvl="1">
              <a:lnSpc>
                <a:spcPct val="80000"/>
              </a:lnSpc>
              <a:buClrTx/>
              <a:buSzPct val="80000"/>
              <a:defRPr/>
            </a:pPr>
            <a:r>
              <a:rPr lang="fr-FR" altLang="fr-FR" sz="1400" dirty="0" smtClean="0"/>
              <a:t>de </a:t>
            </a:r>
            <a:r>
              <a:rPr lang="fr-FR" altLang="fr-FR" sz="1400" dirty="0"/>
              <a:t>l’unité Migrations internationales et minorités de </a:t>
            </a:r>
            <a:r>
              <a:rPr lang="fr-FR" altLang="fr-FR" sz="1400" dirty="0" smtClean="0"/>
              <a:t>l’</a:t>
            </a:r>
            <a:r>
              <a:rPr lang="fr-FR" altLang="fr-FR" sz="1400" dirty="0" err="1" smtClean="0"/>
              <a:t>Ined</a:t>
            </a:r>
            <a:endParaRPr lang="fr-FR" altLang="fr-FR" sz="1400" dirty="0" smtClean="0"/>
          </a:p>
          <a:p>
            <a:pPr lvl="1">
              <a:lnSpc>
                <a:spcPct val="80000"/>
              </a:lnSpc>
              <a:buClrTx/>
              <a:buSzPct val="80000"/>
              <a:defRPr/>
            </a:pPr>
            <a:r>
              <a:rPr lang="fr-FR" altLang="fr-FR" sz="1400" dirty="0" smtClean="0"/>
              <a:t>du </a:t>
            </a:r>
            <a:r>
              <a:rPr lang="fr-FR" altLang="fr-FR" sz="1400" dirty="0"/>
              <a:t>service statistique ministériel de la </a:t>
            </a:r>
            <a:r>
              <a:rPr lang="fr-FR" altLang="fr-FR" sz="1400" dirty="0" smtClean="0"/>
              <a:t>culture</a:t>
            </a:r>
          </a:p>
          <a:p>
            <a:pPr lvl="1">
              <a:lnSpc>
                <a:spcPct val="80000"/>
              </a:lnSpc>
              <a:buClrTx/>
              <a:buSzPct val="80000"/>
              <a:defRPr/>
            </a:pPr>
            <a:r>
              <a:rPr lang="fr-FR" altLang="fr-FR" sz="1400" dirty="0" smtClean="0"/>
              <a:t>du </a:t>
            </a:r>
            <a:r>
              <a:rPr lang="fr-FR" altLang="fr-FR" sz="1400" dirty="0"/>
              <a:t>service statistique ministériel de la </a:t>
            </a:r>
            <a:r>
              <a:rPr lang="fr-FR" altLang="fr-FR" sz="1400" dirty="0" smtClean="0"/>
              <a:t>santé</a:t>
            </a:r>
            <a:endParaRPr lang="fr-FR" altLang="fr-FR" sz="1400" dirty="0"/>
          </a:p>
          <a:p>
            <a:pPr marL="177800" lvl="1" indent="-177800">
              <a:lnSpc>
                <a:spcPct val="80000"/>
              </a:lnSpc>
              <a:buClrTx/>
              <a:buSzPct val="100000"/>
              <a:buFont typeface="Arial"/>
              <a:buChar char="■"/>
              <a:defRPr/>
            </a:pPr>
            <a:r>
              <a:rPr lang="fr-FR" sz="1500" dirty="0" smtClean="0"/>
              <a:t>Réunions </a:t>
            </a:r>
            <a:r>
              <a:rPr lang="fr-FR" sz="1500" dirty="0"/>
              <a:t>de concertation avec les partenaires sociaux </a:t>
            </a:r>
            <a:r>
              <a:rPr lang="fr-FR" sz="1500" dirty="0" smtClean="0"/>
              <a:t>:</a:t>
            </a:r>
          </a:p>
          <a:p>
            <a:pPr lvl="1">
              <a:lnSpc>
                <a:spcPct val="80000"/>
              </a:lnSpc>
              <a:buClrTx/>
              <a:buSzPct val="80000"/>
              <a:defRPr/>
            </a:pPr>
            <a:r>
              <a:rPr lang="fr-FR" sz="1400" dirty="0"/>
              <a:t>syndicats </a:t>
            </a:r>
            <a:r>
              <a:rPr lang="fr-FR" sz="1400" dirty="0" smtClean="0"/>
              <a:t>d’enseignants;</a:t>
            </a:r>
          </a:p>
          <a:p>
            <a:pPr lvl="1">
              <a:lnSpc>
                <a:spcPct val="80000"/>
              </a:lnSpc>
              <a:buClrTx/>
              <a:buSzPct val="80000"/>
              <a:defRPr/>
            </a:pPr>
            <a:r>
              <a:rPr lang="fr-FR" sz="1400" dirty="0"/>
              <a:t>s</a:t>
            </a:r>
            <a:r>
              <a:rPr lang="fr-FR" sz="1400" dirty="0" smtClean="0"/>
              <a:t>yndicats </a:t>
            </a:r>
            <a:r>
              <a:rPr lang="fr-FR" sz="1400" dirty="0"/>
              <a:t>des personnels de direction de l’éducation nationale du </a:t>
            </a:r>
            <a:r>
              <a:rPr lang="fr-FR" sz="1400" dirty="0" smtClean="0"/>
              <a:t>premier degré; </a:t>
            </a:r>
            <a:endParaRPr lang="fr-FR" sz="1400" dirty="0"/>
          </a:p>
          <a:p>
            <a:pPr lvl="1">
              <a:lnSpc>
                <a:spcPct val="80000"/>
              </a:lnSpc>
              <a:buClrTx/>
              <a:buSzPct val="80000"/>
              <a:defRPr/>
            </a:pPr>
            <a:r>
              <a:rPr lang="fr-FR" sz="1400" dirty="0" smtClean="0"/>
              <a:t>associations </a:t>
            </a:r>
            <a:r>
              <a:rPr lang="fr-FR" sz="1400" dirty="0"/>
              <a:t>de parents </a:t>
            </a:r>
            <a:r>
              <a:rPr lang="fr-FR" sz="1400" dirty="0" smtClean="0"/>
              <a:t>d’élèves; </a:t>
            </a:r>
            <a:endParaRPr lang="fr-FR" sz="1400" dirty="0"/>
          </a:p>
          <a:p>
            <a:pPr lvl="1">
              <a:lnSpc>
                <a:spcPct val="80000"/>
              </a:lnSpc>
              <a:buClrTx/>
              <a:buSzPct val="80000"/>
              <a:defRPr/>
            </a:pPr>
            <a:r>
              <a:rPr lang="fr-FR" sz="1400" dirty="0" smtClean="0"/>
              <a:t>associations familiales.</a:t>
            </a:r>
          </a:p>
          <a:p>
            <a:pPr marL="274638" lvl="1" indent="0">
              <a:lnSpc>
                <a:spcPct val="80000"/>
              </a:lnSpc>
              <a:buNone/>
              <a:defRPr/>
            </a:pPr>
            <a:endParaRPr lang="fr-FR" sz="1600" dirty="0"/>
          </a:p>
          <a:p>
            <a:pPr marL="274638" lvl="1" indent="0">
              <a:lnSpc>
                <a:spcPct val="80000"/>
              </a:lnSpc>
              <a:buFont typeface="Wingdings 3" pitchFamily="18" charset="2"/>
              <a:buNone/>
              <a:defRPr/>
            </a:pPr>
            <a:endParaRPr lang="fr-FR" altLang="fr-FR" sz="1600" dirty="0" smtClean="0"/>
          </a:p>
          <a:p>
            <a:pPr>
              <a:lnSpc>
                <a:spcPct val="80000"/>
              </a:lnSpc>
              <a:defRPr/>
            </a:pPr>
            <a:endParaRPr lang="fr-FR" altLang="fr-FR" sz="1600" dirty="0" smtClean="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t>13</a:t>
            </a:fld>
            <a:endParaRPr lang="fr-FR" dirty="0"/>
          </a:p>
        </p:txBody>
      </p:sp>
    </p:spTree>
    <p:extLst>
      <p:ext uri="{BB962C8B-B14F-4D97-AF65-F5344CB8AC3E}">
        <p14:creationId xmlns:p14="http://schemas.microsoft.com/office/powerpoint/2010/main" val="701787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39552" y="483518"/>
            <a:ext cx="8424000" cy="360040"/>
          </a:xfrm>
        </p:spPr>
        <p:txBody>
          <a:bodyPr vert="horz" lIns="0" tIns="0" rIns="0" bIns="0" rtlCol="0" anchor="t" anchorCtr="0">
            <a:noAutofit/>
          </a:bodyPr>
          <a:lstStyle/>
          <a:p>
            <a:pPr algn="ctr"/>
            <a:r>
              <a:rPr lang="fr-FR" sz="2000" dirty="0" smtClean="0">
                <a:solidFill>
                  <a:schemeClr val="tx2">
                    <a:lumMod val="75000"/>
                  </a:schemeClr>
                </a:solidFill>
              </a:rPr>
              <a:t>Passation et calendrier</a:t>
            </a:r>
            <a:endParaRPr lang="fr-FR" sz="2000" dirty="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9" name="Espace réservé du texte 2"/>
          <p:cNvSpPr>
            <a:spLocks noGrp="1"/>
          </p:cNvSpPr>
          <p:nvPr>
            <p:ph type="body" sz="quarter" idx="13"/>
          </p:nvPr>
        </p:nvSpPr>
        <p:spPr>
          <a:xfrm>
            <a:off x="395536" y="952203"/>
            <a:ext cx="8369042" cy="3672408"/>
          </a:xfrm>
        </p:spPr>
        <p:txBody>
          <a:bodyPr vert="horz" lIns="91440" tIns="45720" rIns="91440" bIns="45720" rtlCol="0">
            <a:noAutofit/>
          </a:bodyPr>
          <a:lstStyle/>
          <a:p>
            <a:pPr marL="0" indent="0" algn="l" defTabSz="457200">
              <a:spcBef>
                <a:spcPct val="20000"/>
              </a:spcBef>
              <a:buSzPct val="100000"/>
              <a:buNone/>
            </a:pPr>
            <a:r>
              <a:rPr lang="fr-FR" sz="1400" dirty="0" smtClean="0"/>
              <a:t>Modes de Passation</a:t>
            </a:r>
          </a:p>
          <a:p>
            <a:pPr marL="177800" indent="-177800" algn="l" defTabSz="457200">
              <a:spcBef>
                <a:spcPct val="20000"/>
              </a:spcBef>
              <a:buSzPct val="100000"/>
              <a:buFont typeface="Arial"/>
              <a:buChar char="■"/>
            </a:pPr>
            <a:r>
              <a:rPr lang="fr-FR" sz="1400" b="0" dirty="0" smtClean="0"/>
              <a:t>Les </a:t>
            </a:r>
            <a:r>
              <a:rPr lang="fr-FR" sz="1400" b="0" dirty="0"/>
              <a:t>documents d’enquête </a:t>
            </a:r>
            <a:r>
              <a:rPr lang="fr-FR" sz="1400" b="0" dirty="0" smtClean="0"/>
              <a:t>seront remis </a:t>
            </a:r>
            <a:r>
              <a:rPr lang="fr-FR" sz="1400" b="0" dirty="0"/>
              <a:t>à la famille par les </a:t>
            </a:r>
            <a:r>
              <a:rPr lang="fr-FR" sz="1400" b="0" dirty="0" smtClean="0"/>
              <a:t>directeurs d’écoles</a:t>
            </a:r>
          </a:p>
          <a:p>
            <a:pPr marL="177800" indent="-177800" algn="l" defTabSz="457200">
              <a:spcBef>
                <a:spcPct val="20000"/>
              </a:spcBef>
              <a:buSzPct val="100000"/>
              <a:buFont typeface="Arial"/>
              <a:buChar char="■"/>
            </a:pPr>
            <a:endParaRPr lang="fr-FR" sz="800" b="0" dirty="0"/>
          </a:p>
          <a:p>
            <a:pPr marL="177800" indent="-177800" algn="l" defTabSz="457200">
              <a:spcBef>
                <a:spcPct val="20000"/>
              </a:spcBef>
              <a:buSzPct val="100000"/>
              <a:buFont typeface="Arial"/>
              <a:buChar char="■"/>
            </a:pPr>
            <a:r>
              <a:rPr lang="fr-FR" sz="1400" b="0" dirty="0" smtClean="0"/>
              <a:t>Le questionnaire sera disponible </a:t>
            </a:r>
            <a:r>
              <a:rPr lang="fr-FR" sz="1400" b="0" dirty="0"/>
              <a:t>à la fois sous format papier, Internet (CAWI) et téléphonique (CATI</a:t>
            </a:r>
            <a:r>
              <a:rPr lang="fr-FR" sz="1400" b="0" dirty="0" smtClean="0"/>
              <a:t>), mais le mode Internet sera privilégié</a:t>
            </a:r>
            <a:endParaRPr lang="fr-FR" sz="1400" b="0" dirty="0"/>
          </a:p>
          <a:p>
            <a:pPr marL="177800" indent="-177800" algn="l" defTabSz="457200">
              <a:spcBef>
                <a:spcPct val="20000"/>
              </a:spcBef>
              <a:buSzPct val="100000"/>
              <a:buFont typeface="Arial"/>
              <a:buChar char="■"/>
            </a:pPr>
            <a:endParaRPr lang="fr-FR" sz="800" b="0" dirty="0"/>
          </a:p>
          <a:p>
            <a:pPr marL="177800" indent="-177800" algn="l" defTabSz="457200">
              <a:spcBef>
                <a:spcPct val="20000"/>
              </a:spcBef>
              <a:buSzPct val="100000"/>
              <a:buFont typeface="Arial"/>
              <a:buChar char="■"/>
            </a:pPr>
            <a:r>
              <a:rPr lang="fr-FR" sz="1400" b="0" dirty="0" smtClean="0"/>
              <a:t>Une  </a:t>
            </a:r>
            <a:r>
              <a:rPr lang="fr-FR" sz="1400" b="0" dirty="0"/>
              <a:t>enquête téléphonique ciblée sur les </a:t>
            </a:r>
            <a:r>
              <a:rPr lang="fr-FR" sz="1400" b="0" dirty="0" smtClean="0"/>
              <a:t>familles qui </a:t>
            </a:r>
            <a:r>
              <a:rPr lang="fr-FR" sz="1400" b="0" dirty="0"/>
              <a:t>n’ont répondu ni par Internet, ni en renvoyant le questionnaire papier et au cours de laquelle le questionnaire est passé intégralement par </a:t>
            </a:r>
            <a:r>
              <a:rPr lang="fr-FR" sz="1400" b="0" dirty="0" smtClean="0"/>
              <a:t>téléphone.</a:t>
            </a:r>
          </a:p>
          <a:p>
            <a:pPr marL="177800" indent="-177800" algn="l" defTabSz="457200">
              <a:spcBef>
                <a:spcPct val="20000"/>
              </a:spcBef>
              <a:buSzPct val="100000"/>
              <a:buFont typeface="Arial"/>
              <a:buChar char="■"/>
            </a:pPr>
            <a:endParaRPr lang="fr-FR" sz="1400" b="0" dirty="0" smtClean="0"/>
          </a:p>
          <a:p>
            <a:pPr marL="0" indent="0" algn="l" defTabSz="457200">
              <a:spcBef>
                <a:spcPct val="20000"/>
              </a:spcBef>
              <a:buSzPct val="100000"/>
              <a:buNone/>
            </a:pPr>
            <a:r>
              <a:rPr lang="fr-FR" sz="1400" dirty="0" smtClean="0"/>
              <a:t>Calendrier</a:t>
            </a:r>
          </a:p>
          <a:p>
            <a:pPr marL="177800" indent="-177800" algn="l" defTabSz="457200">
              <a:spcBef>
                <a:spcPct val="20000"/>
              </a:spcBef>
              <a:buSzPct val="100000"/>
              <a:buFont typeface="Arial"/>
              <a:buChar char="■"/>
            </a:pPr>
            <a:r>
              <a:rPr lang="fr-FR" sz="1400" b="0" dirty="0"/>
              <a:t>Test du questionnaire auprès de </a:t>
            </a:r>
            <a:r>
              <a:rPr lang="fr-FR" sz="1400" b="0" dirty="0" smtClean="0"/>
              <a:t>1 000 familles (internet, papier et téléphone) : </a:t>
            </a:r>
            <a:r>
              <a:rPr lang="fr-FR" sz="1400" b="0" dirty="0"/>
              <a:t>du </a:t>
            </a:r>
            <a:r>
              <a:rPr lang="fr-FR" sz="1400" b="0" dirty="0" smtClean="0"/>
              <a:t>25 </a:t>
            </a:r>
            <a:r>
              <a:rPr lang="fr-FR" sz="1400" b="0" dirty="0"/>
              <a:t>mars au </a:t>
            </a:r>
            <a:r>
              <a:rPr lang="fr-FR" sz="1400" b="0" dirty="0" smtClean="0"/>
              <a:t>17 mai 2024</a:t>
            </a:r>
          </a:p>
          <a:p>
            <a:pPr marL="177800" indent="-177800" algn="l" defTabSz="457200">
              <a:spcBef>
                <a:spcPct val="20000"/>
              </a:spcBef>
              <a:buSzPct val="100000"/>
              <a:buFont typeface="Arial"/>
              <a:buChar char="■"/>
            </a:pPr>
            <a:r>
              <a:rPr lang="fr-FR" sz="1400" b="0" dirty="0" smtClean="0"/>
              <a:t>Deuxième réunion du Copil : juin 2024</a:t>
            </a:r>
          </a:p>
          <a:p>
            <a:pPr marL="177800" indent="-177800" algn="l" defTabSz="457200">
              <a:spcBef>
                <a:spcPct val="20000"/>
              </a:spcBef>
              <a:buSzPct val="100000"/>
              <a:buFont typeface="Arial"/>
              <a:buChar char="■"/>
            </a:pPr>
            <a:r>
              <a:rPr lang="fr-FR" sz="1400" b="0" dirty="0" smtClean="0"/>
              <a:t>Comité du Label : septembre 2024</a:t>
            </a:r>
          </a:p>
          <a:p>
            <a:pPr marL="177800" indent="-177800" algn="l" defTabSz="457200">
              <a:spcBef>
                <a:spcPct val="20000"/>
              </a:spcBef>
              <a:buSzPct val="100000"/>
              <a:buFont typeface="Arial"/>
              <a:buChar char="■"/>
            </a:pPr>
            <a:r>
              <a:rPr lang="fr-FR" sz="1400" b="0" dirty="0" smtClean="0"/>
              <a:t>Passation de l’enquête : de mars 2025 à juillet 2025</a:t>
            </a:r>
            <a:endParaRPr lang="fr-FR" sz="1400" b="0" dirty="0"/>
          </a:p>
          <a:p>
            <a:pPr marL="177800" indent="-177800" algn="l" defTabSz="457200">
              <a:spcBef>
                <a:spcPct val="20000"/>
              </a:spcBef>
              <a:buSzPct val="100000"/>
              <a:buFont typeface="Arial"/>
              <a:buChar char="■"/>
            </a:pPr>
            <a:endParaRPr lang="fr-FR" sz="1400" dirty="0"/>
          </a:p>
        </p:txBody>
      </p:sp>
    </p:spTree>
    <p:extLst>
      <p:ext uri="{BB962C8B-B14F-4D97-AF65-F5344CB8AC3E}">
        <p14:creationId xmlns:p14="http://schemas.microsoft.com/office/powerpoint/2010/main" val="3109996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83568" y="483518"/>
            <a:ext cx="7705725" cy="360040"/>
          </a:xfrm>
        </p:spPr>
        <p:txBody>
          <a:bodyPr vert="horz" lIns="0" tIns="0" rIns="0" bIns="0" rtlCol="0" anchor="t" anchorCtr="0">
            <a:noAutofit/>
          </a:bodyPr>
          <a:lstStyle/>
          <a:p>
            <a:pPr algn="ctr"/>
            <a:r>
              <a:rPr lang="fr-FR" altLang="fr-FR" sz="1800" dirty="0" smtClean="0">
                <a:solidFill>
                  <a:schemeClr val="tx2">
                    <a:lumMod val="75000"/>
                  </a:schemeClr>
                </a:solidFill>
              </a:rPr>
              <a:t>Dernières études </a:t>
            </a:r>
            <a:r>
              <a:rPr lang="fr-FR" altLang="fr-FR" sz="1800" dirty="0">
                <a:solidFill>
                  <a:schemeClr val="tx2">
                    <a:lumMod val="75000"/>
                  </a:schemeClr>
                </a:solidFill>
              </a:rPr>
              <a:t>à partir des panels d’élèves</a:t>
            </a:r>
          </a:p>
        </p:txBody>
      </p:sp>
      <p:sp>
        <p:nvSpPr>
          <p:cNvPr id="7" name="Rectangle 3"/>
          <p:cNvSpPr>
            <a:spLocks noGrp="1" noChangeArrowheads="1"/>
          </p:cNvSpPr>
          <p:nvPr>
            <p:ph idx="1"/>
          </p:nvPr>
        </p:nvSpPr>
        <p:spPr>
          <a:xfrm>
            <a:off x="684214" y="843558"/>
            <a:ext cx="7991475" cy="3726656"/>
          </a:xfrm>
        </p:spPr>
        <p:txBody>
          <a:bodyPr/>
          <a:lstStyle/>
          <a:p>
            <a:pPr eaLnBrk="1" hangingPunct="1">
              <a:lnSpc>
                <a:spcPct val="90000"/>
              </a:lnSpc>
            </a:pPr>
            <a:endParaRPr lang="fr-FR" altLang="fr-FR" sz="1000" dirty="0" smtClean="0"/>
          </a:p>
          <a:p>
            <a:pPr eaLnBrk="1" hangingPunct="1">
              <a:lnSpc>
                <a:spcPct val="90000"/>
              </a:lnSpc>
            </a:pPr>
            <a:r>
              <a:rPr lang="fr-FR" altLang="fr-FR" sz="1400" b="1" dirty="0" smtClean="0">
                <a:solidFill>
                  <a:schemeClr val="accent2"/>
                </a:solidFill>
              </a:rPr>
              <a:t> Premières publications prévues début S2 2024 (pour le panel 2021)</a:t>
            </a:r>
          </a:p>
          <a:p>
            <a:pPr eaLnBrk="1" hangingPunct="1">
              <a:lnSpc>
                <a:spcPct val="90000"/>
              </a:lnSpc>
            </a:pPr>
            <a:endParaRPr lang="fr-FR" altLang="fr-FR" sz="1400" b="1" dirty="0" smtClean="0">
              <a:solidFill>
                <a:schemeClr val="accent2"/>
              </a:solidFill>
            </a:endParaRPr>
          </a:p>
          <a:p>
            <a:pPr>
              <a:lnSpc>
                <a:spcPct val="90000"/>
              </a:lnSpc>
            </a:pPr>
            <a:r>
              <a:rPr lang="fr-FR" sz="1400" dirty="0" smtClean="0">
                <a:hlinkClick r:id="rId3"/>
              </a:rPr>
              <a:t>L’orientation </a:t>
            </a:r>
            <a:r>
              <a:rPr lang="fr-FR" sz="1400" dirty="0">
                <a:hlinkClick r:id="rId3"/>
              </a:rPr>
              <a:t>en CAP par apprentissage ou par voie scolaire est fortement liée au niveau scolaire et à l’origine sociale des élèves | Ministère de l'Education Nationale et de la </a:t>
            </a:r>
            <a:r>
              <a:rPr lang="fr-FR" sz="1400" dirty="0" smtClean="0">
                <a:hlinkClick r:id="rId3"/>
              </a:rPr>
              <a:t>Jeunesse</a:t>
            </a:r>
            <a:endParaRPr lang="fr-FR" sz="1400" dirty="0" smtClean="0"/>
          </a:p>
          <a:p>
            <a:pPr lvl="0">
              <a:lnSpc>
                <a:spcPct val="90000"/>
              </a:lnSpc>
            </a:pPr>
            <a:r>
              <a:rPr lang="fr-FR" sz="1400" dirty="0">
                <a:hlinkClick r:id="rId4"/>
              </a:rPr>
              <a:t>L’orientation en fin de troisième reste marquée par de fortes disparités scolaires et sociales</a:t>
            </a:r>
            <a:endParaRPr lang="fr-FR" sz="1400" dirty="0"/>
          </a:p>
          <a:p>
            <a:pPr lvl="0">
              <a:lnSpc>
                <a:spcPct val="90000"/>
              </a:lnSpc>
            </a:pPr>
            <a:r>
              <a:rPr lang="fr-FR" sz="1400" dirty="0">
                <a:hlinkClick r:id="rId5"/>
              </a:rPr>
              <a:t>L’accès à la voie générale et technologique augmente, mais les inégalités sociales d’orientation en fin de troisième persistent</a:t>
            </a:r>
            <a:endParaRPr lang="fr-FR" sz="1400" dirty="0"/>
          </a:p>
          <a:p>
            <a:pPr lvl="0">
              <a:lnSpc>
                <a:spcPct val="90000"/>
              </a:lnSpc>
            </a:pPr>
            <a:r>
              <a:rPr lang="fr-FR" sz="1400" dirty="0">
                <a:hlinkClick r:id="rId6"/>
              </a:rPr>
              <a:t>Le travail scolaire des jeunes en dehors de la classe : quelles pratiques et quelles disparités ?</a:t>
            </a:r>
            <a:endParaRPr lang="fr-FR" sz="1400" dirty="0"/>
          </a:p>
          <a:p>
            <a:pPr lvl="0">
              <a:lnSpc>
                <a:spcPct val="90000"/>
              </a:lnSpc>
            </a:pPr>
            <a:r>
              <a:rPr lang="fr-FR" sz="1400" dirty="0">
                <a:hlinkClick r:id="rId7"/>
              </a:rPr>
              <a:t>Les six manières dont les collégiens occupent leur temps libre</a:t>
            </a:r>
            <a:endParaRPr lang="fr-FR" sz="1400" dirty="0"/>
          </a:p>
          <a:p>
            <a:pPr lvl="0">
              <a:lnSpc>
                <a:spcPct val="90000"/>
              </a:lnSpc>
            </a:pPr>
            <a:r>
              <a:rPr lang="fr-FR" sz="1400" dirty="0">
                <a:hlinkClick r:id="rId8"/>
              </a:rPr>
              <a:t>Panel des élèves entrés en CP en 2011 – Performances à l’école élémentaire selon le niveau scolaire initial et l’origine </a:t>
            </a:r>
            <a:r>
              <a:rPr lang="fr-FR" sz="1400" dirty="0" smtClean="0">
                <a:hlinkClick r:id="rId8"/>
              </a:rPr>
              <a:t>sociale</a:t>
            </a:r>
            <a:endParaRPr lang="fr-FR" sz="1400" dirty="0" smtClean="0"/>
          </a:p>
          <a:p>
            <a:pPr lvl="0">
              <a:lnSpc>
                <a:spcPct val="90000"/>
              </a:lnSpc>
            </a:pPr>
            <a:endParaRPr lang="fr-FR" sz="1400" dirty="0"/>
          </a:p>
          <a:p>
            <a:pPr marL="0" indent="0">
              <a:buNone/>
            </a:pPr>
            <a:r>
              <a:rPr lang="fr-FR" sz="1400" dirty="0">
                <a:solidFill>
                  <a:schemeClr val="tx2">
                    <a:lumMod val="60000"/>
                    <a:lumOff val="40000"/>
                  </a:schemeClr>
                </a:solidFill>
              </a:rPr>
              <a:t>Pour en savoir plus : </a:t>
            </a:r>
          </a:p>
          <a:p>
            <a:pPr marL="0" indent="0">
              <a:buNone/>
            </a:pPr>
            <a:r>
              <a:rPr lang="fr-FR" sz="1400" dirty="0"/>
              <a:t>Les panels d'élèves de la DEPP : décrire et comprendre les trajectoires scolaires dans le système éducatif (</a:t>
            </a:r>
            <a:r>
              <a:rPr lang="fr-FR" sz="1400" dirty="0">
                <a:hlinkClick r:id="rId9"/>
              </a:rPr>
              <a:t>https://www.education.gouv.fr</a:t>
            </a:r>
            <a:r>
              <a:rPr lang="fr-FR" sz="1400" dirty="0"/>
              <a:t>).</a:t>
            </a:r>
          </a:p>
          <a:p>
            <a:pPr>
              <a:lnSpc>
                <a:spcPct val="90000"/>
              </a:lnSpc>
            </a:pPr>
            <a:endParaRPr lang="fr-FR" altLang="fr-FR" sz="1400" b="1" dirty="0" smtClean="0">
              <a:solidFill>
                <a:schemeClr val="accent2"/>
              </a:solidFill>
            </a:endParaRPr>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t>15</a:t>
            </a:fld>
            <a:endParaRPr lang="fr-FR" dirty="0"/>
          </a:p>
        </p:txBody>
      </p:sp>
    </p:spTree>
    <p:extLst>
      <p:ext uri="{BB962C8B-B14F-4D97-AF65-F5344CB8AC3E}">
        <p14:creationId xmlns:p14="http://schemas.microsoft.com/office/powerpoint/2010/main" val="3336660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4" y="250031"/>
            <a:ext cx="8135937" cy="539354"/>
          </a:xfrm>
        </p:spPr>
        <p:txBody>
          <a:bodyPr rtlCol="0">
            <a:normAutofit fontScale="90000"/>
          </a:bodyPr>
          <a:lstStyle/>
          <a:p>
            <a:pPr marL="342900" indent="-342900" eaLnBrk="1" fontAlgn="auto" hangingPunct="1">
              <a:spcAft>
                <a:spcPts val="0"/>
              </a:spcAft>
              <a:defRPr/>
            </a:pPr>
            <a:r>
              <a:rPr lang="fr-FR" altLang="fr-FR" sz="2400" dirty="0" smtClean="0"/>
              <a:t/>
            </a:r>
            <a:br>
              <a:rPr lang="fr-FR" altLang="fr-FR" sz="2400" dirty="0" smtClean="0"/>
            </a:br>
            <a:endParaRPr lang="fr-FR" altLang="fr-FR" sz="2400" b="1" dirty="0" smtClean="0">
              <a:solidFill>
                <a:srgbClr val="151ED1"/>
              </a:solidFill>
              <a:latin typeface="Lucida Grande" pitchFamily="84" charset="0"/>
            </a:endParaRPr>
          </a:p>
        </p:txBody>
      </p:sp>
      <p:sp>
        <p:nvSpPr>
          <p:cNvPr id="560131" name="Rectangle 3"/>
          <p:cNvSpPr>
            <a:spLocks noGrp="1" noChangeArrowheads="1"/>
          </p:cNvSpPr>
          <p:nvPr>
            <p:ph idx="1"/>
          </p:nvPr>
        </p:nvSpPr>
        <p:spPr>
          <a:xfrm>
            <a:off x="539751" y="844153"/>
            <a:ext cx="8424863" cy="3833813"/>
          </a:xfrm>
        </p:spPr>
        <p:txBody>
          <a:bodyPr rtlCol="0">
            <a:normAutofit/>
          </a:bodyPr>
          <a:lstStyle/>
          <a:p>
            <a:pPr marL="274638" lvl="1" indent="0" eaLnBrk="1" fontAlgn="auto" hangingPunct="1">
              <a:lnSpc>
                <a:spcPct val="80000"/>
              </a:lnSpc>
              <a:spcAft>
                <a:spcPts val="0"/>
              </a:spcAft>
              <a:buFont typeface="Wingdings 3" pitchFamily="18" charset="2"/>
              <a:buNone/>
              <a:defRPr/>
            </a:pPr>
            <a:endParaRPr lang="fr-FR" altLang="fr-FR" sz="3200" dirty="0" smtClean="0">
              <a:solidFill>
                <a:schemeClr val="bg2">
                  <a:lumMod val="10000"/>
                </a:schemeClr>
              </a:solidFill>
            </a:endParaRPr>
          </a:p>
          <a:p>
            <a:pPr marL="273050" lvl="1" eaLnBrk="1" fontAlgn="auto" hangingPunct="1">
              <a:lnSpc>
                <a:spcPct val="80000"/>
              </a:lnSpc>
              <a:spcBef>
                <a:spcPts val="600"/>
              </a:spcBef>
              <a:spcAft>
                <a:spcPts val="0"/>
              </a:spcAft>
              <a:buClr>
                <a:schemeClr val="accent1"/>
              </a:buClr>
              <a:buFont typeface="Arial" pitchFamily="34" charset="0"/>
              <a:buChar char="–"/>
              <a:defRPr/>
            </a:pPr>
            <a:endParaRPr lang="fr-FR" altLang="fr-FR" sz="3200" dirty="0" smtClean="0">
              <a:solidFill>
                <a:schemeClr val="bg2">
                  <a:lumMod val="10000"/>
                </a:schemeClr>
              </a:solidFill>
            </a:endParaRPr>
          </a:p>
          <a:p>
            <a:pPr marL="103187" lvl="1" indent="0" algn="ctr" eaLnBrk="1" fontAlgn="auto" hangingPunct="1">
              <a:lnSpc>
                <a:spcPct val="80000"/>
              </a:lnSpc>
              <a:spcBef>
                <a:spcPts val="600"/>
              </a:spcBef>
              <a:spcAft>
                <a:spcPts val="0"/>
              </a:spcAft>
              <a:buClr>
                <a:schemeClr val="accent1"/>
              </a:buClr>
              <a:buNone/>
              <a:defRPr/>
            </a:pPr>
            <a:endParaRPr lang="fr-FR" altLang="fr-FR" sz="3200" dirty="0" smtClean="0">
              <a:solidFill>
                <a:schemeClr val="bg2">
                  <a:lumMod val="10000"/>
                </a:schemeClr>
              </a:solidFill>
            </a:endParaRPr>
          </a:p>
          <a:p>
            <a:pPr marL="0" lvl="1" indent="0" algn="ctr" eaLnBrk="1" fontAlgn="auto" hangingPunct="1">
              <a:lnSpc>
                <a:spcPct val="80000"/>
              </a:lnSpc>
              <a:spcBef>
                <a:spcPts val="600"/>
              </a:spcBef>
              <a:spcAft>
                <a:spcPts val="0"/>
              </a:spcAft>
              <a:buClr>
                <a:schemeClr val="accent1"/>
              </a:buClr>
              <a:buFont typeface="Wingdings 3" pitchFamily="18" charset="2"/>
              <a:buNone/>
              <a:defRPr/>
            </a:pPr>
            <a:r>
              <a:rPr lang="fr-FR" altLang="fr-FR" sz="3200" dirty="0" smtClean="0">
                <a:solidFill>
                  <a:schemeClr val="bg2">
                    <a:lumMod val="10000"/>
                  </a:schemeClr>
                </a:solidFill>
              </a:rPr>
              <a:t>Merci de votre attention !</a:t>
            </a:r>
            <a:endParaRPr lang="fr-FR" altLang="fr-FR" sz="3200" dirty="0"/>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t>16</a:t>
            </a:fld>
            <a:endParaRPr lang="fr-FR" dirty="0"/>
          </a:p>
        </p:txBody>
      </p:sp>
    </p:spTree>
    <p:extLst>
      <p:ext uri="{BB962C8B-B14F-4D97-AF65-F5344CB8AC3E}">
        <p14:creationId xmlns:p14="http://schemas.microsoft.com/office/powerpoint/2010/main" val="411478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3568" y="483518"/>
            <a:ext cx="8135937" cy="360040"/>
          </a:xfrm>
        </p:spPr>
        <p:txBody>
          <a:bodyPr vert="horz" lIns="0" tIns="0" rIns="0" bIns="0" rtlCol="0" anchor="t" anchorCtr="0">
            <a:noAutofit/>
          </a:bodyPr>
          <a:lstStyle/>
          <a:p>
            <a:pPr algn="ctr"/>
            <a:r>
              <a:rPr lang="fr-FR" altLang="fr-FR" sz="1800" dirty="0" smtClean="0">
                <a:solidFill>
                  <a:schemeClr val="tx2">
                    <a:lumMod val="75000"/>
                  </a:schemeClr>
                </a:solidFill>
              </a:rPr>
              <a:t>Demande de renouvellement</a:t>
            </a:r>
            <a:endParaRPr lang="fr-FR" altLang="fr-FR" sz="1800" dirty="0">
              <a:solidFill>
                <a:schemeClr val="tx2">
                  <a:lumMod val="75000"/>
                </a:schemeClr>
              </a:solidFill>
            </a:endParaRPr>
          </a:p>
        </p:txBody>
      </p:sp>
      <p:sp>
        <p:nvSpPr>
          <p:cNvPr id="560131" name="Rectangle 3"/>
          <p:cNvSpPr>
            <a:spLocks noGrp="1" noChangeArrowheads="1"/>
          </p:cNvSpPr>
          <p:nvPr>
            <p:ph type="body" idx="1"/>
          </p:nvPr>
        </p:nvSpPr>
        <p:spPr>
          <a:xfrm>
            <a:off x="251520" y="897732"/>
            <a:ext cx="8567986" cy="3762250"/>
          </a:xfrm>
        </p:spPr>
        <p:txBody>
          <a:bodyPr/>
          <a:lstStyle/>
          <a:p>
            <a:pPr>
              <a:lnSpc>
                <a:spcPct val="80000"/>
              </a:lnSpc>
              <a:spcBef>
                <a:spcPts val="600"/>
              </a:spcBef>
              <a:spcAft>
                <a:spcPts val="600"/>
              </a:spcAft>
              <a:defRPr/>
            </a:pPr>
            <a:endParaRPr lang="fr-FR" altLang="fr-FR" sz="1600" dirty="0" smtClean="0"/>
          </a:p>
          <a:p>
            <a:pPr marL="177800" lvl="1" indent="-177800">
              <a:lnSpc>
                <a:spcPct val="80000"/>
              </a:lnSpc>
              <a:spcBef>
                <a:spcPts val="600"/>
              </a:spcBef>
              <a:spcAft>
                <a:spcPts val="600"/>
              </a:spcAft>
              <a:buClrTx/>
              <a:buSzPct val="100000"/>
              <a:buFont typeface="Arial"/>
              <a:buChar char="■"/>
              <a:defRPr/>
            </a:pPr>
            <a:r>
              <a:rPr lang="fr-FR" sz="1600" dirty="0"/>
              <a:t>Opportunité : avis favorable émis </a:t>
            </a:r>
            <a:r>
              <a:rPr lang="fr-FR" sz="1600" dirty="0" smtClean="0"/>
              <a:t>le 25 mars 2021</a:t>
            </a:r>
            <a:endParaRPr lang="fr-FR" sz="1600" dirty="0"/>
          </a:p>
          <a:p>
            <a:pPr marL="177800" lvl="1" indent="-177800">
              <a:lnSpc>
                <a:spcPct val="80000"/>
              </a:lnSpc>
              <a:spcBef>
                <a:spcPts val="600"/>
              </a:spcBef>
              <a:spcAft>
                <a:spcPts val="600"/>
              </a:spcAft>
              <a:buClrTx/>
              <a:buSzPct val="100000"/>
              <a:buFont typeface="Arial"/>
              <a:buChar char="■"/>
              <a:defRPr/>
            </a:pPr>
            <a:endParaRPr lang="fr-FR" sz="800" dirty="0"/>
          </a:p>
          <a:p>
            <a:pPr marL="177800" lvl="1" indent="-177800">
              <a:lnSpc>
                <a:spcPct val="80000"/>
              </a:lnSpc>
              <a:spcBef>
                <a:spcPts val="600"/>
              </a:spcBef>
              <a:spcAft>
                <a:spcPts val="600"/>
              </a:spcAft>
              <a:buClrTx/>
              <a:buSzPct val="100000"/>
              <a:buFont typeface="Arial"/>
              <a:buChar char="■"/>
              <a:defRPr/>
            </a:pPr>
            <a:r>
              <a:rPr lang="fr-FR" sz="1600" dirty="0"/>
              <a:t>Conformité : le label d’intérêt général et de qualité statistique (avec obligation de </a:t>
            </a:r>
            <a:r>
              <a:rPr lang="fr-FR" sz="1600" dirty="0" smtClean="0"/>
              <a:t>réponse)</a:t>
            </a:r>
          </a:p>
          <a:p>
            <a:pPr marL="0" lvl="1" indent="0">
              <a:lnSpc>
                <a:spcPct val="80000"/>
              </a:lnSpc>
              <a:spcBef>
                <a:spcPts val="600"/>
              </a:spcBef>
              <a:spcAft>
                <a:spcPts val="600"/>
              </a:spcAft>
              <a:buClrTx/>
              <a:buSzPct val="100000"/>
              <a:buNone/>
              <a:defRPr/>
            </a:pPr>
            <a:endParaRPr lang="fr-FR" sz="800" dirty="0" smtClean="0"/>
          </a:p>
          <a:p>
            <a:pPr marL="357187" lvl="4" indent="-177800">
              <a:lnSpc>
                <a:spcPct val="80000"/>
              </a:lnSpc>
              <a:spcBef>
                <a:spcPts val="600"/>
              </a:spcBef>
              <a:spcAft>
                <a:spcPts val="600"/>
              </a:spcAft>
              <a:buSzPct val="80000"/>
              <a:buFont typeface="Arial"/>
              <a:buChar char="■"/>
              <a:defRPr/>
            </a:pPr>
            <a:r>
              <a:rPr lang="fr-FR" sz="1400" dirty="0" smtClean="0"/>
              <a:t>a été </a:t>
            </a:r>
            <a:r>
              <a:rPr lang="fr-FR" sz="1400" dirty="0"/>
              <a:t>accordé </a:t>
            </a:r>
            <a:r>
              <a:rPr lang="fr-FR" sz="1400" dirty="0" smtClean="0"/>
              <a:t>en novembre 2021 pour </a:t>
            </a:r>
            <a:r>
              <a:rPr lang="fr-FR" sz="1400" dirty="0"/>
              <a:t>trois ans couvrant les années </a:t>
            </a:r>
            <a:r>
              <a:rPr lang="fr-FR" sz="1400" dirty="0" smtClean="0"/>
              <a:t>scolaires :  </a:t>
            </a:r>
            <a:r>
              <a:rPr lang="fr-FR" sz="1400" dirty="0"/>
              <a:t>2021-2022 à </a:t>
            </a:r>
            <a:r>
              <a:rPr lang="fr-FR" sz="1400" dirty="0" smtClean="0"/>
              <a:t>2023-2024 </a:t>
            </a:r>
            <a:r>
              <a:rPr lang="fr-FR" sz="1400" dirty="0"/>
              <a:t>( de la petite section à la grande </a:t>
            </a:r>
            <a:r>
              <a:rPr lang="fr-FR" sz="1400" dirty="0" smtClean="0"/>
              <a:t>section) </a:t>
            </a:r>
          </a:p>
          <a:p>
            <a:pPr marL="357187" lvl="4" indent="-177800">
              <a:lnSpc>
                <a:spcPct val="80000"/>
              </a:lnSpc>
              <a:spcBef>
                <a:spcPts val="600"/>
              </a:spcBef>
              <a:spcAft>
                <a:spcPts val="600"/>
              </a:spcAft>
              <a:buSzPct val="80000"/>
              <a:buFont typeface="Arial"/>
              <a:buChar char="■"/>
              <a:defRPr/>
            </a:pPr>
            <a:r>
              <a:rPr lang="fr-FR" sz="1400" dirty="0" smtClean="0"/>
              <a:t>sera demandé le 18 décembre 2024 </a:t>
            </a:r>
            <a:r>
              <a:rPr lang="fr-FR" sz="1400" dirty="0"/>
              <a:t>pour les années scolaires </a:t>
            </a:r>
            <a:r>
              <a:rPr lang="fr-FR" sz="1400" dirty="0" smtClean="0"/>
              <a:t>2024-2025 </a:t>
            </a:r>
            <a:r>
              <a:rPr lang="fr-FR" sz="1400" dirty="0"/>
              <a:t>à </a:t>
            </a:r>
            <a:r>
              <a:rPr lang="fr-FR" sz="1400" dirty="0" smtClean="0"/>
              <a:t>2028-2029.</a:t>
            </a:r>
            <a:endParaRPr lang="fr-FR" sz="1400" dirty="0"/>
          </a:p>
          <a:p>
            <a:pPr marL="274638" lvl="1" indent="0">
              <a:lnSpc>
                <a:spcPct val="80000"/>
              </a:lnSpc>
              <a:spcBef>
                <a:spcPts val="600"/>
              </a:spcBef>
              <a:spcAft>
                <a:spcPts val="600"/>
              </a:spcAft>
              <a:buFont typeface="Wingdings 3" pitchFamily="18" charset="2"/>
              <a:buNone/>
              <a:defRPr/>
            </a:pPr>
            <a:endParaRPr lang="fr-FR" altLang="fr-FR" sz="800" dirty="0" smtClean="0"/>
          </a:p>
          <a:p>
            <a:pPr algn="just">
              <a:lnSpc>
                <a:spcPct val="80000"/>
              </a:lnSpc>
              <a:spcBef>
                <a:spcPts val="600"/>
              </a:spcBef>
              <a:spcAft>
                <a:spcPts val="600"/>
              </a:spcAft>
              <a:defRPr/>
            </a:pPr>
            <a:r>
              <a:rPr lang="fr-FR" altLang="fr-FR" sz="1600" dirty="0" smtClean="0"/>
              <a:t>Renouveler l’opportunité du panel 2021 de </a:t>
            </a:r>
            <a:r>
              <a:rPr lang="fr-FR" altLang="fr-FR" sz="1600" b="1" u="sng" dirty="0"/>
              <a:t>l’année </a:t>
            </a:r>
            <a:r>
              <a:rPr lang="fr-FR" altLang="fr-FR" sz="1600" b="1" u="sng" dirty="0" smtClean="0"/>
              <a:t>2024-2025 </a:t>
            </a:r>
            <a:r>
              <a:rPr lang="fr-FR" altLang="fr-FR" sz="1600" b="1" u="sng" dirty="0"/>
              <a:t>à l’année </a:t>
            </a:r>
            <a:r>
              <a:rPr lang="fr-FR" altLang="fr-FR" sz="1600" b="1" u="sng" dirty="0" smtClean="0"/>
              <a:t>2028-2029</a:t>
            </a:r>
            <a:r>
              <a:rPr lang="fr-FR" altLang="fr-FR" sz="1600" dirty="0" smtClean="0"/>
              <a:t>, </a:t>
            </a:r>
            <a:r>
              <a:rPr lang="fr-FR" altLang="fr-FR" sz="1600" dirty="0"/>
              <a:t>afin de couvrir l’ensemble </a:t>
            </a:r>
            <a:r>
              <a:rPr lang="fr-FR" altLang="fr-FR" sz="1600" dirty="0" smtClean="0"/>
              <a:t>du </a:t>
            </a:r>
            <a:r>
              <a:rPr lang="fr-FR" altLang="fr-FR" sz="1600" dirty="0"/>
              <a:t>parcours de la cohorte </a:t>
            </a:r>
            <a:r>
              <a:rPr lang="fr-FR" altLang="fr-FR" sz="1600" dirty="0" smtClean="0"/>
              <a:t>à l’école élémentaire</a:t>
            </a:r>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t>2</a:t>
            </a:fld>
            <a:endParaRPr lang="fr-FR" dirty="0"/>
          </a:p>
        </p:txBody>
      </p:sp>
    </p:spTree>
    <p:extLst>
      <p:ext uri="{BB962C8B-B14F-4D97-AF65-F5344CB8AC3E}">
        <p14:creationId xmlns:p14="http://schemas.microsoft.com/office/powerpoint/2010/main" val="151282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3568" y="627534"/>
            <a:ext cx="7643813" cy="742950"/>
          </a:xfrm>
        </p:spPr>
        <p:txBody>
          <a:bodyPr/>
          <a:lstStyle/>
          <a:p>
            <a:pPr algn="ctr">
              <a:defRPr/>
            </a:pPr>
            <a:r>
              <a:rPr lang="fr-FR" altLang="fr-FR" sz="1600" dirty="0">
                <a:solidFill>
                  <a:schemeClr val="tx2">
                    <a:lumMod val="75000"/>
                  </a:schemeClr>
                </a:solidFill>
              </a:rPr>
              <a:t>Plan</a:t>
            </a:r>
          </a:p>
        </p:txBody>
      </p:sp>
      <p:sp>
        <p:nvSpPr>
          <p:cNvPr id="10243" name="Rectangle 3"/>
          <p:cNvSpPr>
            <a:spLocks noGrp="1" noChangeArrowheads="1"/>
          </p:cNvSpPr>
          <p:nvPr>
            <p:ph sz="quarter" idx="1"/>
          </p:nvPr>
        </p:nvSpPr>
        <p:spPr>
          <a:xfrm>
            <a:off x="251520" y="1419622"/>
            <a:ext cx="8208912" cy="1872208"/>
          </a:xfrm>
        </p:spPr>
        <p:txBody>
          <a:bodyPr/>
          <a:lstStyle/>
          <a:p>
            <a:pPr marL="702900" lvl="2" indent="-342900" defTabSz="914400">
              <a:lnSpc>
                <a:spcPct val="80000"/>
              </a:lnSpc>
              <a:spcBef>
                <a:spcPts val="1200"/>
              </a:spcBef>
              <a:spcAft>
                <a:spcPts val="1200"/>
              </a:spcAft>
              <a:buSzPct val="100000"/>
              <a:buFont typeface="+mj-lt"/>
              <a:buAutoNum type="arabicPeriod"/>
            </a:pPr>
            <a:r>
              <a:rPr lang="fr-FR" sz="1600" b="1" dirty="0" smtClean="0"/>
              <a:t>Panel 2021 : caractéristiques et bilan de collecte</a:t>
            </a:r>
            <a:endParaRPr lang="fr-FR" altLang="fr-FR" sz="1600" b="1" dirty="0"/>
          </a:p>
          <a:p>
            <a:pPr marL="702900" lvl="2" indent="-342900" defTabSz="914400">
              <a:lnSpc>
                <a:spcPct val="80000"/>
              </a:lnSpc>
              <a:spcBef>
                <a:spcPts val="1200"/>
              </a:spcBef>
              <a:spcAft>
                <a:spcPts val="1200"/>
              </a:spcAft>
              <a:buSzPct val="100000"/>
              <a:buFont typeface="+mj-lt"/>
              <a:buAutoNum type="arabicPeriod"/>
            </a:pPr>
            <a:r>
              <a:rPr lang="fr-FR" altLang="fr-FR" sz="1600" b="1" dirty="0"/>
              <a:t>Enquête </a:t>
            </a:r>
            <a:r>
              <a:rPr lang="fr-FR" altLang="fr-FR" sz="1600" b="1" dirty="0" smtClean="0"/>
              <a:t>Famille 2025</a:t>
            </a:r>
          </a:p>
          <a:p>
            <a:pPr marL="702900" lvl="2" indent="-342900" defTabSz="914400">
              <a:lnSpc>
                <a:spcPct val="80000"/>
              </a:lnSpc>
              <a:spcBef>
                <a:spcPts val="1200"/>
              </a:spcBef>
              <a:spcAft>
                <a:spcPts val="1200"/>
              </a:spcAft>
              <a:buSzPct val="100000"/>
              <a:buFont typeface="+mj-lt"/>
              <a:buAutoNum type="arabicPeriod"/>
            </a:pPr>
            <a:r>
              <a:rPr lang="fr-FR" altLang="fr-FR" sz="1600" b="1" dirty="0" smtClean="0"/>
              <a:t>Comitologie et concertations</a:t>
            </a:r>
          </a:p>
          <a:p>
            <a:pPr marL="702900" lvl="2" indent="-342900" defTabSz="914400">
              <a:lnSpc>
                <a:spcPct val="80000"/>
              </a:lnSpc>
              <a:spcBef>
                <a:spcPts val="1200"/>
              </a:spcBef>
              <a:spcAft>
                <a:spcPts val="1200"/>
              </a:spcAft>
              <a:buSzPct val="100000"/>
              <a:buFont typeface="+mj-lt"/>
              <a:buAutoNum type="arabicPeriod"/>
            </a:pPr>
            <a:r>
              <a:rPr lang="fr-FR" altLang="fr-FR" sz="1600" b="1" dirty="0" smtClean="0"/>
              <a:t>Calendrier prévisionnel</a:t>
            </a:r>
            <a:endParaRPr lang="fr-FR" altLang="fr-FR" sz="1600" b="1" dirty="0"/>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t>3</a:t>
            </a:fld>
            <a:endParaRPr lang="fr-FR" dirty="0"/>
          </a:p>
        </p:txBody>
      </p:sp>
    </p:spTree>
    <p:extLst>
      <p:ext uri="{BB962C8B-B14F-4D97-AF65-F5344CB8AC3E}">
        <p14:creationId xmlns:p14="http://schemas.microsoft.com/office/powerpoint/2010/main" val="65725846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555526"/>
            <a:ext cx="8424000" cy="576064"/>
          </a:xfrm>
        </p:spPr>
        <p:txBody>
          <a:bodyPr vert="horz" lIns="0" tIns="0" rIns="0" bIns="0" rtlCol="0" anchor="t" anchorCtr="0">
            <a:noAutofit/>
          </a:bodyPr>
          <a:lstStyle/>
          <a:p>
            <a:pPr algn="ctr"/>
            <a:r>
              <a:rPr lang="fr-FR" altLang="fr-FR" sz="2000" dirty="0" smtClean="0">
                <a:solidFill>
                  <a:schemeClr val="tx2">
                    <a:lumMod val="75000"/>
                  </a:schemeClr>
                </a:solidFill>
              </a:rPr>
              <a:t>Cinquante ans </a:t>
            </a:r>
            <a:r>
              <a:rPr lang="fr-FR" altLang="fr-FR" sz="2000" dirty="0">
                <a:solidFill>
                  <a:schemeClr val="tx2">
                    <a:lumMod val="75000"/>
                  </a:schemeClr>
                </a:solidFill>
              </a:rPr>
              <a:t>de panels d’élèves à la Depp</a:t>
            </a:r>
            <a:endParaRPr lang="fr-FR" sz="2000" dirty="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graphicFrame>
        <p:nvGraphicFramePr>
          <p:cNvPr id="6" name="Group 3"/>
          <p:cNvGraphicFramePr>
            <a:graphicFrameLocks/>
          </p:cNvGraphicFramePr>
          <p:nvPr>
            <p:extLst>
              <p:ext uri="{D42A27DB-BD31-4B8C-83A1-F6EECF244321}">
                <p14:modId xmlns:p14="http://schemas.microsoft.com/office/powerpoint/2010/main" val="2533858513"/>
              </p:ext>
            </p:extLst>
          </p:nvPr>
        </p:nvGraphicFramePr>
        <p:xfrm>
          <a:off x="683568" y="1203598"/>
          <a:ext cx="7812385" cy="3474816"/>
        </p:xfrm>
        <a:graphic>
          <a:graphicData uri="http://schemas.openxmlformats.org/drawingml/2006/table">
            <a:tbl>
              <a:tblPr/>
              <a:tblGrid>
                <a:gridCol w="1246190">
                  <a:extLst>
                    <a:ext uri="{9D8B030D-6E8A-4147-A177-3AD203B41FA5}">
                      <a16:colId xmlns:a16="http://schemas.microsoft.com/office/drawing/2014/main" val="20000"/>
                    </a:ext>
                  </a:extLst>
                </a:gridCol>
                <a:gridCol w="3078522">
                  <a:extLst>
                    <a:ext uri="{9D8B030D-6E8A-4147-A177-3AD203B41FA5}">
                      <a16:colId xmlns:a16="http://schemas.microsoft.com/office/drawing/2014/main" val="20001"/>
                    </a:ext>
                  </a:extLst>
                </a:gridCol>
                <a:gridCol w="3487673">
                  <a:extLst>
                    <a:ext uri="{9D8B030D-6E8A-4147-A177-3AD203B41FA5}">
                      <a16:colId xmlns:a16="http://schemas.microsoft.com/office/drawing/2014/main" val="20002"/>
                    </a:ext>
                  </a:extLst>
                </a:gridCol>
              </a:tblGrid>
              <a:tr h="375430">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Premier degré (entrants CP ou PS)</a:t>
                      </a: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Second degré (entrants en sixième)</a:t>
                      </a: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2587">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1973</a:t>
                      </a:r>
                    </a:p>
                  </a:txBody>
                  <a:tcPr marL="67497" marR="67497" marT="13500" marB="135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7497" marR="67497" marT="13500" marB="1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37 500 élèves suivis pendant 11 ans</a:t>
                      </a:r>
                    </a:p>
                  </a:txBody>
                  <a:tcPr marL="67497" marR="67497" marT="13500" marB="135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5430">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1978</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22 000 élèves suivis pendant 8 ans</a:t>
                      </a: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444">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1980</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20 000 élèves suivis pendant 10 ans</a:t>
                      </a: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087">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1989</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25 000 élèves suivis pendant 15 ans</a:t>
                      </a: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087">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1995</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17 800 élèves suivis pendant 16 ans</a:t>
                      </a: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5430">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1997</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fr-FR" altLang="fr-FR" sz="1200" b="0" i="0" u="none" strike="noStrike" kern="1200" cap="none" spc="0" normalizeH="0" baseline="0" noProof="0" dirty="0" smtClean="0">
                          <a:ln>
                            <a:noFill/>
                          </a:ln>
                          <a:solidFill>
                            <a:schemeClr val="tx1">
                              <a:lumMod val="95000"/>
                              <a:lumOff val="5000"/>
                            </a:schemeClr>
                          </a:solidFill>
                          <a:effectLst/>
                          <a:uLnTx/>
                          <a:uFillTx/>
                          <a:latin typeface="Arial" charset="0"/>
                          <a:ea typeface="+mn-ea"/>
                          <a:cs typeface="+mn-cs"/>
                        </a:rPr>
                        <a:t>9 000 élèves suivis pendant 16 ans</a:t>
                      </a: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9121">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2007</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35 000 élèves entrés en sixième</a:t>
                      </a:r>
                      <a:br>
                        <a:rPr kumimoji="0" lang="fr-FR" altLang="fr-FR" sz="1200" b="0" i="0" u="none" strike="noStrike" cap="none" normalizeH="0" baseline="0" dirty="0" smtClean="0">
                          <a:ln>
                            <a:noFill/>
                          </a:ln>
                          <a:solidFill>
                            <a:schemeClr val="tx1">
                              <a:lumMod val="95000"/>
                              <a:lumOff val="5000"/>
                            </a:schemeClr>
                          </a:solidFill>
                          <a:effectLst/>
                          <a:latin typeface="Arial" charset="0"/>
                        </a:rPr>
                      </a:br>
                      <a:r>
                        <a:rPr kumimoji="0" lang="fr-FR" altLang="fr-FR" sz="1200" b="0" i="0" u="none" strike="noStrike" cap="none" normalizeH="0" baseline="0" dirty="0" smtClean="0">
                          <a:ln>
                            <a:noFill/>
                          </a:ln>
                          <a:solidFill>
                            <a:schemeClr val="tx1">
                              <a:lumMod val="95000"/>
                              <a:lumOff val="5000"/>
                            </a:schemeClr>
                          </a:solidFill>
                          <a:effectLst/>
                          <a:latin typeface="Arial" charset="0"/>
                        </a:rPr>
                        <a:t> à la rentrés scolaire 2007</a:t>
                      </a: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9121">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1">
                              <a:lumMod val="95000"/>
                              <a:lumOff val="5000"/>
                            </a:schemeClr>
                          </a:solidFill>
                          <a:effectLst/>
                          <a:latin typeface="Arial" charset="0"/>
                        </a:rPr>
                        <a:t>Panel 2011</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1">
                              <a:lumMod val="95000"/>
                              <a:lumOff val="5000"/>
                            </a:schemeClr>
                          </a:solidFill>
                          <a:effectLst/>
                          <a:latin typeface="Arial" charset="0"/>
                        </a:rPr>
                        <a:t>15 200 élèves entrés au C. P. </a:t>
                      </a:r>
                      <a:br>
                        <a:rPr kumimoji="0" lang="fr-FR" altLang="fr-FR" sz="1200" b="0" i="0" u="none" strike="noStrike" cap="none" normalizeH="0" baseline="0" dirty="0" smtClean="0">
                          <a:ln>
                            <a:noFill/>
                          </a:ln>
                          <a:solidFill>
                            <a:schemeClr val="tx1">
                              <a:lumMod val="95000"/>
                              <a:lumOff val="5000"/>
                            </a:schemeClr>
                          </a:solidFill>
                          <a:effectLst/>
                          <a:latin typeface="Arial" charset="0"/>
                        </a:rPr>
                      </a:br>
                      <a:r>
                        <a:rPr kumimoji="0" lang="fr-FR" altLang="fr-FR" sz="1200" b="0" i="0" u="none" strike="noStrike" cap="none" normalizeH="0" baseline="0" dirty="0" smtClean="0">
                          <a:ln>
                            <a:noFill/>
                          </a:ln>
                          <a:solidFill>
                            <a:schemeClr val="tx1">
                              <a:lumMod val="95000"/>
                              <a:lumOff val="5000"/>
                            </a:schemeClr>
                          </a:solidFill>
                          <a:effectLst/>
                          <a:latin typeface="Arial" charset="0"/>
                        </a:rPr>
                        <a:t>  à la rentrée scolaire 2011</a:t>
                      </a: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Font typeface="Wingdings" pitchFamily="2" charset="2"/>
                        <a:defRPr sz="2000">
                          <a:solidFill>
                            <a:schemeClr val="bg2"/>
                          </a:solidFill>
                          <a:latin typeface="Arial" charset="0"/>
                        </a:defRPr>
                      </a:lvl1pPr>
                      <a:lvl2pPr algn="l">
                        <a:spcBef>
                          <a:spcPct val="20000"/>
                        </a:spcBef>
                        <a:buClr>
                          <a:schemeClr val="accent2"/>
                        </a:buClr>
                        <a:buFont typeface="Wingdings" pitchFamily="2" charset="2"/>
                        <a:defRPr sz="1600">
                          <a:solidFill>
                            <a:schemeClr val="tx1"/>
                          </a:solidFill>
                          <a:latin typeface="Arial" charset="0"/>
                        </a:defRPr>
                      </a:lvl2pPr>
                      <a:lvl3pPr algn="l">
                        <a:spcBef>
                          <a:spcPct val="20000"/>
                        </a:spcBef>
                        <a:buClr>
                          <a:schemeClr val="accent2"/>
                        </a:buClr>
                        <a:buFont typeface="Wingdings" pitchFamily="2" charset="2"/>
                        <a:defRPr sz="1600">
                          <a:solidFill>
                            <a:schemeClr val="tx1"/>
                          </a:solidFill>
                          <a:latin typeface="Arial" charset="0"/>
                        </a:defRPr>
                      </a:lvl3pPr>
                      <a:lvl4pPr algn="l">
                        <a:spcBef>
                          <a:spcPct val="20000"/>
                        </a:spcBef>
                        <a:buClr>
                          <a:schemeClr val="accent2"/>
                        </a:buClr>
                        <a:defRPr sz="1200">
                          <a:solidFill>
                            <a:schemeClr val="tx1"/>
                          </a:solidFill>
                          <a:latin typeface="Arial" charset="0"/>
                        </a:defRPr>
                      </a:lvl4pPr>
                      <a:lvl5pPr algn="l">
                        <a:spcBef>
                          <a:spcPct val="20000"/>
                        </a:spcBef>
                        <a:defRPr sz="900">
                          <a:solidFill>
                            <a:schemeClr val="tx1"/>
                          </a:solidFill>
                          <a:latin typeface="Arial" charset="0"/>
                        </a:defRPr>
                      </a:lvl5pPr>
                      <a:lvl6pPr fontAlgn="base">
                        <a:spcBef>
                          <a:spcPct val="20000"/>
                        </a:spcBef>
                        <a:spcAft>
                          <a:spcPct val="0"/>
                        </a:spcAft>
                        <a:defRPr sz="900">
                          <a:solidFill>
                            <a:schemeClr val="tx1"/>
                          </a:solidFill>
                          <a:latin typeface="Arial" charset="0"/>
                        </a:defRPr>
                      </a:lvl6pPr>
                      <a:lvl7pPr fontAlgn="base">
                        <a:spcBef>
                          <a:spcPct val="20000"/>
                        </a:spcBef>
                        <a:spcAft>
                          <a:spcPct val="0"/>
                        </a:spcAft>
                        <a:defRPr sz="900">
                          <a:solidFill>
                            <a:schemeClr val="tx1"/>
                          </a:solidFill>
                          <a:latin typeface="Arial" charset="0"/>
                        </a:defRPr>
                      </a:lvl7pPr>
                      <a:lvl8pPr fontAlgn="base">
                        <a:spcBef>
                          <a:spcPct val="20000"/>
                        </a:spcBef>
                        <a:spcAft>
                          <a:spcPct val="0"/>
                        </a:spcAft>
                        <a:defRPr sz="900">
                          <a:solidFill>
                            <a:schemeClr val="tx1"/>
                          </a:solidFill>
                          <a:latin typeface="Arial" charset="0"/>
                        </a:defRPr>
                      </a:lvl8pPr>
                      <a:lvl9pPr fontAlgn="base">
                        <a:spcBef>
                          <a:spcPct val="20000"/>
                        </a:spcBef>
                        <a:spcAft>
                          <a:spcPct val="0"/>
                        </a:spcAft>
                        <a:defRPr sz="9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5637">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1" i="0" u="none" strike="noStrike" cap="none" normalizeH="0" baseline="0" dirty="0" smtClean="0">
                          <a:ln>
                            <a:noFill/>
                          </a:ln>
                          <a:solidFill>
                            <a:schemeClr val="tx2">
                              <a:lumMod val="60000"/>
                              <a:lumOff val="40000"/>
                            </a:schemeClr>
                          </a:solidFill>
                          <a:effectLst/>
                          <a:latin typeface="Arial" charset="0"/>
                        </a:rPr>
                        <a:t>Panel 2021</a:t>
                      </a:r>
                    </a:p>
                  </a:txBody>
                  <a:tcPr marL="68576" marR="68576" marT="34291" marB="342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altLang="fr-FR" sz="1200" b="0" i="0" u="none" strike="noStrike" cap="none" normalizeH="0" baseline="0" dirty="0" smtClean="0">
                          <a:ln>
                            <a:noFill/>
                          </a:ln>
                          <a:solidFill>
                            <a:schemeClr val="tx2">
                              <a:lumMod val="60000"/>
                              <a:lumOff val="40000"/>
                            </a:schemeClr>
                          </a:solidFill>
                          <a:effectLst/>
                          <a:latin typeface="Arial" charset="0"/>
                        </a:rPr>
                        <a:t>35 215 élèves scolarisés en petite section</a:t>
                      </a:r>
                    </a:p>
                  </a:txBody>
                  <a:tcPr marL="68576" marR="68576"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fr-FR" altLang="fr-FR" sz="1200" b="0" i="0" u="none" strike="noStrike" cap="none" normalizeH="0" baseline="0" dirty="0" smtClean="0">
                        <a:ln>
                          <a:noFill/>
                        </a:ln>
                        <a:solidFill>
                          <a:schemeClr val="tx1">
                            <a:lumMod val="95000"/>
                            <a:lumOff val="5000"/>
                          </a:schemeClr>
                        </a:solidFill>
                        <a:effectLst/>
                        <a:latin typeface="Arial" charset="0"/>
                      </a:endParaRPr>
                    </a:p>
                  </a:txBody>
                  <a:tcPr marL="68576" marR="68576"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97812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3568" y="483518"/>
            <a:ext cx="8135937" cy="360040"/>
          </a:xfrm>
        </p:spPr>
        <p:txBody>
          <a:bodyPr vert="horz" lIns="0" tIns="0" rIns="0" bIns="0" rtlCol="0" anchor="t" anchorCtr="0">
            <a:noAutofit/>
          </a:bodyPr>
          <a:lstStyle/>
          <a:p>
            <a:pPr algn="ctr"/>
            <a:r>
              <a:rPr lang="fr-FR" altLang="fr-FR" sz="1800" dirty="0">
                <a:solidFill>
                  <a:schemeClr val="tx2">
                    <a:lumMod val="75000"/>
                  </a:schemeClr>
                </a:solidFill>
              </a:rPr>
              <a:t>M</a:t>
            </a:r>
            <a:r>
              <a:rPr lang="fr-FR" altLang="fr-FR" sz="1800" dirty="0" smtClean="0">
                <a:solidFill>
                  <a:schemeClr val="tx2">
                    <a:lumMod val="75000"/>
                  </a:schemeClr>
                </a:solidFill>
              </a:rPr>
              <a:t>ise </a:t>
            </a:r>
            <a:r>
              <a:rPr lang="fr-FR" altLang="fr-FR" sz="1800" dirty="0">
                <a:solidFill>
                  <a:schemeClr val="tx2">
                    <a:lumMod val="75000"/>
                  </a:schemeClr>
                </a:solidFill>
              </a:rPr>
              <a:t>en place d’un panel d’élèves scolarisés en maternelle</a:t>
            </a:r>
          </a:p>
        </p:txBody>
      </p:sp>
      <p:sp>
        <p:nvSpPr>
          <p:cNvPr id="560131" name="Rectangle 3"/>
          <p:cNvSpPr>
            <a:spLocks noGrp="1" noChangeArrowheads="1"/>
          </p:cNvSpPr>
          <p:nvPr>
            <p:ph type="body" idx="1"/>
          </p:nvPr>
        </p:nvSpPr>
        <p:spPr>
          <a:xfrm>
            <a:off x="539751" y="897732"/>
            <a:ext cx="8353425" cy="3762250"/>
          </a:xfrm>
        </p:spPr>
        <p:txBody>
          <a:bodyPr/>
          <a:lstStyle/>
          <a:p>
            <a:pPr>
              <a:lnSpc>
                <a:spcPct val="80000"/>
              </a:lnSpc>
              <a:defRPr/>
            </a:pPr>
            <a:endParaRPr lang="fr-FR" altLang="fr-FR" sz="1600" dirty="0" smtClean="0"/>
          </a:p>
          <a:p>
            <a:pPr>
              <a:lnSpc>
                <a:spcPct val="80000"/>
              </a:lnSpc>
              <a:defRPr/>
            </a:pPr>
            <a:r>
              <a:rPr lang="fr-FR" altLang="fr-FR" sz="1600" dirty="0" smtClean="0"/>
              <a:t>Besoin de disposer d’un outil permettant d’étudier :</a:t>
            </a:r>
          </a:p>
          <a:p>
            <a:pPr>
              <a:lnSpc>
                <a:spcPct val="80000"/>
              </a:lnSpc>
              <a:defRPr/>
            </a:pPr>
            <a:endParaRPr lang="fr-FR" altLang="fr-FR" sz="1600" dirty="0" smtClean="0"/>
          </a:p>
          <a:p>
            <a:pPr lvl="1">
              <a:lnSpc>
                <a:spcPct val="80000"/>
              </a:lnSpc>
              <a:buClrTx/>
              <a:defRPr/>
            </a:pPr>
            <a:r>
              <a:rPr lang="fr-FR" altLang="fr-FR" sz="1600" dirty="0"/>
              <a:t>L’effet de </a:t>
            </a:r>
            <a:r>
              <a:rPr lang="fr-FR" altLang="fr-FR" sz="1600" dirty="0" smtClean="0"/>
              <a:t>l’effort porté sur le premier degré </a:t>
            </a:r>
          </a:p>
          <a:p>
            <a:pPr lvl="1">
              <a:lnSpc>
                <a:spcPct val="80000"/>
              </a:lnSpc>
              <a:defRPr/>
            </a:pPr>
            <a:endParaRPr lang="fr-FR" altLang="fr-FR" sz="1600" dirty="0" smtClean="0"/>
          </a:p>
          <a:p>
            <a:pPr lvl="1">
              <a:lnSpc>
                <a:spcPct val="80000"/>
              </a:lnSpc>
              <a:buClrTx/>
              <a:defRPr/>
            </a:pPr>
            <a:r>
              <a:rPr lang="fr-FR" altLang="fr-FR" sz="1600" dirty="0"/>
              <a:t>Le</a:t>
            </a:r>
            <a:r>
              <a:rPr lang="fr-FR" altLang="fr-FR" sz="1600" dirty="0" smtClean="0"/>
              <a:t> rôle que joue l’école maternelle par rapport à l’école élémentaire dans le parcours des élèves</a:t>
            </a:r>
          </a:p>
          <a:p>
            <a:pPr lvl="1">
              <a:lnSpc>
                <a:spcPct val="80000"/>
              </a:lnSpc>
              <a:defRPr/>
            </a:pPr>
            <a:endParaRPr lang="fr-FR" altLang="fr-FR" sz="1600" dirty="0" smtClean="0"/>
          </a:p>
          <a:p>
            <a:pPr lvl="1">
              <a:lnSpc>
                <a:spcPct val="80000"/>
              </a:lnSpc>
              <a:buClrTx/>
              <a:defRPr/>
            </a:pPr>
            <a:r>
              <a:rPr lang="fr-FR" altLang="fr-FR" sz="1600" dirty="0"/>
              <a:t>L’im</a:t>
            </a:r>
            <a:r>
              <a:rPr lang="fr-FR" altLang="fr-FR" sz="1600" dirty="0" smtClean="0"/>
              <a:t>pact de la scolarisation des moins de 3 ans et de l'abaissement de l'âge de l'instruction obligatoire de 6 à 3 ans. </a:t>
            </a:r>
          </a:p>
          <a:p>
            <a:pPr marL="274638" lvl="1" indent="0">
              <a:lnSpc>
                <a:spcPct val="80000"/>
              </a:lnSpc>
              <a:buFont typeface="Wingdings 3" pitchFamily="18" charset="2"/>
              <a:buNone/>
              <a:defRPr/>
            </a:pPr>
            <a:endParaRPr lang="fr-FR" altLang="fr-FR" sz="1600" dirty="0"/>
          </a:p>
          <a:p>
            <a:pPr marL="274638" lvl="1" indent="0">
              <a:lnSpc>
                <a:spcPct val="80000"/>
              </a:lnSpc>
              <a:buFont typeface="Wingdings 3" pitchFamily="18" charset="2"/>
              <a:buNone/>
              <a:defRPr/>
            </a:pPr>
            <a:endParaRPr lang="fr-FR" altLang="fr-FR" sz="1600" b="1" dirty="0" smtClean="0"/>
          </a:p>
          <a:p>
            <a:pPr marL="274638" lvl="1" indent="0">
              <a:lnSpc>
                <a:spcPct val="80000"/>
              </a:lnSpc>
              <a:buFont typeface="Wingdings 3" pitchFamily="18" charset="2"/>
              <a:buNone/>
              <a:defRPr/>
            </a:pPr>
            <a:r>
              <a:rPr lang="fr-FR" altLang="fr-FR" sz="1600" b="1" dirty="0" smtClean="0"/>
              <a:t>Suivi longitudinal d’élèves du début à la fin de la scolarité : premier panel d’élèves pour lequel nous disposerons de données à partir de la </a:t>
            </a:r>
            <a:r>
              <a:rPr lang="fr-FR" altLang="fr-FR" sz="1600" b="1" dirty="0"/>
              <a:t>maternelle.</a:t>
            </a:r>
          </a:p>
          <a:p>
            <a:pPr marL="274638" lvl="1" indent="0">
              <a:lnSpc>
                <a:spcPct val="80000"/>
              </a:lnSpc>
              <a:buFont typeface="Wingdings 3" pitchFamily="18" charset="2"/>
              <a:buNone/>
              <a:defRPr/>
            </a:pPr>
            <a:endParaRPr lang="fr-FR" altLang="fr-FR" sz="1600" dirty="0" smtClean="0"/>
          </a:p>
          <a:p>
            <a:pPr marL="274638" lvl="1" indent="0">
              <a:lnSpc>
                <a:spcPct val="80000"/>
              </a:lnSpc>
              <a:buFont typeface="Wingdings 3" pitchFamily="18" charset="2"/>
              <a:buNone/>
              <a:defRPr/>
            </a:pPr>
            <a:r>
              <a:rPr lang="fr-FR" altLang="fr-FR" sz="1600" dirty="0" smtClean="0">
                <a:solidFill>
                  <a:schemeClr val="tx2">
                    <a:lumMod val="60000"/>
                    <a:lumOff val="40000"/>
                  </a:schemeClr>
                </a:solidFill>
              </a:rPr>
              <a:t>Le panel d’élèves 2021 : https</a:t>
            </a:r>
            <a:r>
              <a:rPr lang="fr-FR" altLang="fr-FR" sz="1600" dirty="0">
                <a:solidFill>
                  <a:schemeClr val="tx2">
                    <a:lumMod val="60000"/>
                    <a:lumOff val="40000"/>
                  </a:schemeClr>
                </a:solidFill>
              </a:rPr>
              <a:t>://www.education.gouv.fr/le-panel-d-eleves-2021-308572</a:t>
            </a:r>
            <a:endParaRPr lang="fr-FR" altLang="fr-FR" sz="1600" dirty="0" smtClean="0">
              <a:solidFill>
                <a:schemeClr val="tx2">
                  <a:lumMod val="60000"/>
                  <a:lumOff val="40000"/>
                </a:schemeClr>
              </a:solidFill>
            </a:endParaRPr>
          </a:p>
          <a:p>
            <a:pPr marL="274638" lvl="1" indent="0">
              <a:lnSpc>
                <a:spcPct val="80000"/>
              </a:lnSpc>
              <a:buNone/>
              <a:defRPr/>
            </a:pPr>
            <a:endParaRPr lang="fr-FR" sz="1600" dirty="0"/>
          </a:p>
          <a:p>
            <a:pPr marL="274638" lvl="1" indent="0">
              <a:lnSpc>
                <a:spcPct val="80000"/>
              </a:lnSpc>
              <a:buFont typeface="Wingdings 3" pitchFamily="18" charset="2"/>
              <a:buNone/>
              <a:defRPr/>
            </a:pPr>
            <a:endParaRPr lang="fr-FR" altLang="fr-FR" sz="1600" dirty="0" smtClean="0"/>
          </a:p>
          <a:p>
            <a:pPr>
              <a:lnSpc>
                <a:spcPct val="80000"/>
              </a:lnSpc>
              <a:defRPr/>
            </a:pPr>
            <a:endParaRPr lang="fr-FR" altLang="fr-FR" sz="1600" dirty="0" smtClean="0"/>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t>5</a:t>
            </a:fld>
            <a:endParaRPr lang="fr-FR" dirty="0"/>
          </a:p>
        </p:txBody>
      </p:sp>
    </p:spTree>
    <p:extLst>
      <p:ext uri="{BB962C8B-B14F-4D97-AF65-F5344CB8AC3E}">
        <p14:creationId xmlns:p14="http://schemas.microsoft.com/office/powerpoint/2010/main" val="174191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3568" y="483518"/>
            <a:ext cx="8135937" cy="360040"/>
          </a:xfrm>
        </p:spPr>
        <p:txBody>
          <a:bodyPr vert="horz" lIns="0" tIns="0" rIns="0" bIns="0" rtlCol="0" anchor="t" anchorCtr="0">
            <a:noAutofit/>
          </a:bodyPr>
          <a:lstStyle/>
          <a:p>
            <a:pPr algn="ctr"/>
            <a:r>
              <a:rPr lang="fr-FR" altLang="fr-FR" sz="1800" dirty="0" smtClean="0">
                <a:solidFill>
                  <a:schemeClr val="tx2">
                    <a:lumMod val="75000"/>
                  </a:schemeClr>
                </a:solidFill>
              </a:rPr>
              <a:t>Echantillon</a:t>
            </a:r>
            <a:endParaRPr lang="fr-FR" altLang="fr-FR" sz="1800" dirty="0">
              <a:solidFill>
                <a:schemeClr val="tx2">
                  <a:lumMod val="75000"/>
                </a:schemeClr>
              </a:solidFill>
            </a:endParaRPr>
          </a:p>
        </p:txBody>
      </p:sp>
      <p:sp>
        <p:nvSpPr>
          <p:cNvPr id="560131" name="Rectangle 3"/>
          <p:cNvSpPr>
            <a:spLocks noGrp="1" noChangeArrowheads="1"/>
          </p:cNvSpPr>
          <p:nvPr>
            <p:ph type="body" idx="1"/>
          </p:nvPr>
        </p:nvSpPr>
        <p:spPr>
          <a:xfrm>
            <a:off x="539751" y="843558"/>
            <a:ext cx="8353425" cy="4050282"/>
          </a:xfrm>
        </p:spPr>
        <p:txBody>
          <a:bodyPr/>
          <a:lstStyle/>
          <a:p>
            <a:pPr>
              <a:lnSpc>
                <a:spcPct val="80000"/>
              </a:lnSpc>
              <a:defRPr/>
            </a:pPr>
            <a:r>
              <a:rPr lang="fr-FR" altLang="fr-FR" sz="1400" dirty="0" smtClean="0"/>
              <a:t>35 215 </a:t>
            </a:r>
            <a:r>
              <a:rPr lang="fr-FR" altLang="fr-FR" sz="1400" dirty="0"/>
              <a:t>élèves (près de 5 % de la population d’inférence</a:t>
            </a:r>
            <a:r>
              <a:rPr lang="fr-FR" altLang="fr-FR" sz="1400" dirty="0" smtClean="0"/>
              <a:t>) scolarisés dans près de 2 514 classes de petite section de maternelle. </a:t>
            </a:r>
          </a:p>
          <a:p>
            <a:pPr>
              <a:lnSpc>
                <a:spcPct val="80000"/>
              </a:lnSpc>
              <a:defRPr/>
            </a:pPr>
            <a:endParaRPr lang="fr-FR" altLang="fr-FR" sz="1400" dirty="0"/>
          </a:p>
          <a:p>
            <a:pPr>
              <a:lnSpc>
                <a:spcPct val="80000"/>
              </a:lnSpc>
              <a:defRPr/>
            </a:pPr>
            <a:r>
              <a:rPr lang="fr-FR" altLang="fr-FR" sz="1400" dirty="0" smtClean="0"/>
              <a:t>Sélectionné </a:t>
            </a:r>
            <a:r>
              <a:rPr lang="fr-FR" altLang="fr-FR" sz="1400" dirty="0"/>
              <a:t>dans l’Outil numérique pour la direction d'école (ONDE)</a:t>
            </a:r>
          </a:p>
          <a:p>
            <a:pPr>
              <a:lnSpc>
                <a:spcPct val="80000"/>
              </a:lnSpc>
              <a:defRPr/>
            </a:pPr>
            <a:endParaRPr lang="fr-FR" altLang="fr-FR" sz="1400" dirty="0"/>
          </a:p>
          <a:p>
            <a:pPr>
              <a:lnSpc>
                <a:spcPct val="80000"/>
              </a:lnSpc>
              <a:defRPr/>
            </a:pPr>
            <a:r>
              <a:rPr lang="fr-FR" altLang="fr-FR" sz="1400" dirty="0"/>
              <a:t>Un échantillon de taille importante pour suivre la cohorte dans l’enseignement </a:t>
            </a:r>
            <a:r>
              <a:rPr lang="fr-FR" altLang="fr-FR" sz="1400" dirty="0" smtClean="0"/>
              <a:t>secondaire</a:t>
            </a:r>
            <a:endParaRPr lang="fr-FR" altLang="fr-FR" sz="1400" dirty="0"/>
          </a:p>
          <a:p>
            <a:pPr>
              <a:lnSpc>
                <a:spcPct val="80000"/>
              </a:lnSpc>
              <a:defRPr/>
            </a:pPr>
            <a:endParaRPr lang="fr-FR" altLang="fr-FR" sz="1400" dirty="0"/>
          </a:p>
          <a:p>
            <a:pPr>
              <a:lnSpc>
                <a:spcPct val="80000"/>
              </a:lnSpc>
              <a:defRPr/>
            </a:pPr>
            <a:r>
              <a:rPr lang="fr-FR" altLang="fr-FR" sz="1400" dirty="0"/>
              <a:t>Ce suivi sera facilité par l’existence  :</a:t>
            </a:r>
          </a:p>
          <a:p>
            <a:pPr lvl="1">
              <a:lnSpc>
                <a:spcPct val="80000"/>
              </a:lnSpc>
              <a:buClrTx/>
              <a:buFont typeface="Wingdings" panose="05000000000000000000" pitchFamily="2" charset="2"/>
              <a:buChar char="§"/>
              <a:defRPr/>
            </a:pPr>
            <a:r>
              <a:rPr lang="fr-FR" altLang="fr-FR" sz="1400" dirty="0"/>
              <a:t>d’un </a:t>
            </a:r>
            <a:r>
              <a:rPr lang="fr-FR" altLang="fr-FR" sz="1400" dirty="0" smtClean="0"/>
              <a:t>identifiant </a:t>
            </a:r>
            <a:r>
              <a:rPr lang="fr-FR" altLang="fr-FR" sz="1400" dirty="0"/>
              <a:t>national élève (INE) unique </a:t>
            </a:r>
          </a:p>
          <a:p>
            <a:pPr lvl="1">
              <a:lnSpc>
                <a:spcPct val="80000"/>
              </a:lnSpc>
              <a:buClrTx/>
              <a:buFont typeface="Wingdings" panose="05000000000000000000" pitchFamily="2" charset="2"/>
              <a:buChar char="§"/>
              <a:defRPr/>
            </a:pPr>
            <a:r>
              <a:rPr lang="fr-FR" altLang="fr-FR" sz="1400" dirty="0"/>
              <a:t>des nouveaux SI </a:t>
            </a:r>
          </a:p>
          <a:p>
            <a:pPr lvl="2">
              <a:lnSpc>
                <a:spcPct val="80000"/>
              </a:lnSpc>
              <a:defRPr/>
            </a:pPr>
            <a:r>
              <a:rPr lang="fr-FR" altLang="fr-FR" sz="1400" dirty="0"/>
              <a:t>ONDE (Outil numérique pour la direction de </a:t>
            </a:r>
            <a:r>
              <a:rPr lang="fr-FR" altLang="fr-FR" sz="1400" dirty="0" smtClean="0"/>
              <a:t>l’école)</a:t>
            </a:r>
          </a:p>
          <a:p>
            <a:pPr lvl="2">
              <a:lnSpc>
                <a:spcPct val="80000"/>
              </a:lnSpc>
              <a:defRPr/>
            </a:pPr>
            <a:r>
              <a:rPr lang="fr-FR" altLang="fr-FR" sz="1400" dirty="0" smtClean="0"/>
              <a:t>SYSCA </a:t>
            </a:r>
            <a:r>
              <a:rPr lang="fr-FR" altLang="fr-FR" sz="1400" dirty="0"/>
              <a:t>( Système d'information statistique consolidé académique pour les élèves, les étudiants et les </a:t>
            </a:r>
            <a:r>
              <a:rPr lang="fr-FR" altLang="fr-FR" sz="1400" dirty="0" smtClean="0"/>
              <a:t>apprentis)</a:t>
            </a:r>
            <a:endParaRPr lang="fr-FR" altLang="fr-FR" sz="1400" dirty="0"/>
          </a:p>
          <a:p>
            <a:pPr>
              <a:lnSpc>
                <a:spcPct val="80000"/>
              </a:lnSpc>
              <a:defRPr/>
            </a:pPr>
            <a:endParaRPr lang="fr-FR" altLang="fr-FR" sz="1400" dirty="0"/>
          </a:p>
          <a:p>
            <a:pPr>
              <a:lnSpc>
                <a:spcPct val="80000"/>
              </a:lnSpc>
              <a:defRPr/>
            </a:pPr>
            <a:r>
              <a:rPr lang="fr-FR" altLang="fr-FR" sz="1400" dirty="0"/>
              <a:t>Tirage à </a:t>
            </a:r>
            <a:r>
              <a:rPr lang="fr-FR" altLang="fr-FR" sz="1400" dirty="0" smtClean="0"/>
              <a:t>trois degrés</a:t>
            </a:r>
            <a:r>
              <a:rPr lang="fr-FR" altLang="fr-FR" sz="1400" dirty="0"/>
              <a:t> </a:t>
            </a:r>
            <a:r>
              <a:rPr lang="fr-FR" altLang="fr-FR" sz="1400" dirty="0" smtClean="0"/>
              <a:t>:  école, classe puis élèves</a:t>
            </a:r>
            <a:endParaRPr lang="fr-FR" altLang="fr-FR" sz="1400" dirty="0"/>
          </a:p>
          <a:p>
            <a:pPr>
              <a:lnSpc>
                <a:spcPct val="80000"/>
              </a:lnSpc>
              <a:defRPr/>
            </a:pPr>
            <a:endParaRPr lang="fr-FR" altLang="fr-FR" sz="1400" dirty="0"/>
          </a:p>
          <a:p>
            <a:pPr>
              <a:lnSpc>
                <a:spcPct val="80000"/>
              </a:lnSpc>
              <a:defRPr/>
            </a:pPr>
            <a:r>
              <a:rPr lang="fr-FR" altLang="fr-FR" sz="1400" dirty="0"/>
              <a:t>Champ : Les écoles en France métropolitaine et DOM (sauf le privé hors contrat</a:t>
            </a:r>
            <a:r>
              <a:rPr lang="fr-FR" altLang="fr-FR" sz="1400" dirty="0" smtClean="0"/>
              <a:t>)</a:t>
            </a:r>
          </a:p>
          <a:p>
            <a:pPr>
              <a:lnSpc>
                <a:spcPct val="80000"/>
              </a:lnSpc>
              <a:defRPr/>
            </a:pPr>
            <a:endParaRPr lang="fr-FR" altLang="fr-FR" sz="1400" dirty="0" smtClean="0"/>
          </a:p>
          <a:p>
            <a:pPr>
              <a:lnSpc>
                <a:spcPct val="80000"/>
              </a:lnSpc>
              <a:defRPr/>
            </a:pPr>
            <a:r>
              <a:rPr lang="fr-FR" altLang="fr-FR" sz="1400" dirty="0" smtClean="0"/>
              <a:t>Surreprésentation des élèves scolarisés en REP+</a:t>
            </a:r>
            <a:endParaRPr lang="fr-FR" altLang="fr-FR" sz="1400" dirty="0"/>
          </a:p>
          <a:p>
            <a:pPr>
              <a:lnSpc>
                <a:spcPct val="80000"/>
              </a:lnSpc>
              <a:defRPr/>
            </a:pPr>
            <a:endParaRPr lang="fr-FR" altLang="fr-FR" sz="1400" dirty="0"/>
          </a:p>
          <a:p>
            <a:pPr>
              <a:lnSpc>
                <a:spcPct val="80000"/>
              </a:lnSpc>
              <a:defRPr/>
            </a:pPr>
            <a:endParaRPr lang="fr-FR" altLang="fr-FR" sz="1400" dirty="0" smtClean="0"/>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t>6</a:t>
            </a:fld>
            <a:endParaRPr lang="fr-FR" dirty="0"/>
          </a:p>
        </p:txBody>
      </p:sp>
    </p:spTree>
    <p:extLst>
      <p:ext uri="{BB962C8B-B14F-4D97-AF65-F5344CB8AC3E}">
        <p14:creationId xmlns:p14="http://schemas.microsoft.com/office/powerpoint/2010/main" val="337304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683568" y="627534"/>
            <a:ext cx="7793037" cy="452412"/>
          </a:xfrm>
        </p:spPr>
        <p:txBody>
          <a:bodyPr/>
          <a:lstStyle/>
          <a:p>
            <a:pPr algn="ctr"/>
            <a:r>
              <a:rPr lang="fr-FR" altLang="fr-FR" sz="1800" dirty="0" smtClean="0">
                <a:solidFill>
                  <a:schemeClr val="tx2">
                    <a:lumMod val="75000"/>
                  </a:schemeClr>
                </a:solidFill>
              </a:rPr>
              <a:t>Dispositif de collecte</a:t>
            </a:r>
            <a:br>
              <a:rPr lang="fr-FR" altLang="fr-FR" sz="1800" dirty="0" smtClean="0">
                <a:solidFill>
                  <a:schemeClr val="tx2">
                    <a:lumMod val="75000"/>
                  </a:schemeClr>
                </a:solidFill>
              </a:rPr>
            </a:br>
            <a:r>
              <a:rPr lang="fr-FR" altLang="fr-FR" sz="1800" dirty="0" smtClean="0">
                <a:solidFill>
                  <a:schemeClr val="tx2">
                    <a:lumMod val="75000"/>
                  </a:schemeClr>
                </a:solidFill>
              </a:rPr>
              <a:t>(2021</a:t>
            </a:r>
            <a:r>
              <a:rPr lang="fr-FR" altLang="fr-FR" sz="1800" dirty="0" smtClean="0">
                <a:solidFill>
                  <a:schemeClr val="tx2">
                    <a:lumMod val="75000"/>
                  </a:schemeClr>
                </a:solidFill>
                <a:sym typeface="Wingdings" panose="05000000000000000000" pitchFamily="2" charset="2"/>
              </a:rPr>
              <a:t>2029)</a:t>
            </a:r>
            <a:endParaRPr lang="fr-FR" altLang="fr-FR" sz="1800" dirty="0">
              <a:solidFill>
                <a:schemeClr val="tx2">
                  <a:lumMod val="75000"/>
                </a:schemeClr>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370578378"/>
              </p:ext>
            </p:extLst>
          </p:nvPr>
        </p:nvGraphicFramePr>
        <p:xfrm>
          <a:off x="179512" y="1252538"/>
          <a:ext cx="8712968" cy="2903388"/>
        </p:xfrm>
        <a:graphic>
          <a:graphicData uri="http://schemas.openxmlformats.org/presentationml/2006/ole">
            <mc:AlternateContent xmlns:mc="http://schemas.openxmlformats.org/markup-compatibility/2006">
              <mc:Choice xmlns:v="urn:schemas-microsoft-com:vml" Requires="v">
                <p:oleObj spid="_x0000_s1046" name="Feuille de calcul" r:id="rId4" imgW="8934282" imgH="2638539" progId="Excel.Sheet.12">
                  <p:embed/>
                </p:oleObj>
              </mc:Choice>
              <mc:Fallback>
                <p:oleObj name="Feuille de calcul" r:id="rId4" imgW="8934282" imgH="2638539" progId="Excel.Sheet.12">
                  <p:embed/>
                  <p:pic>
                    <p:nvPicPr>
                      <p:cNvPr id="0" name=""/>
                      <p:cNvPicPr/>
                      <p:nvPr/>
                    </p:nvPicPr>
                    <p:blipFill>
                      <a:blip r:embed="rId5"/>
                      <a:stretch>
                        <a:fillRect/>
                      </a:stretch>
                    </p:blipFill>
                    <p:spPr>
                      <a:xfrm>
                        <a:off x="179512" y="1252538"/>
                        <a:ext cx="8712968" cy="2903388"/>
                      </a:xfrm>
                      <a:prstGeom prst="rect">
                        <a:avLst/>
                      </a:prstGeom>
                    </p:spPr>
                  </p:pic>
                </p:oleObj>
              </mc:Fallback>
            </mc:AlternateContent>
          </a:graphicData>
        </a:graphic>
      </p:graphicFrame>
      <p:sp>
        <p:nvSpPr>
          <p:cNvPr id="7" name="Espace réservé du numéro de diapositive 6"/>
          <p:cNvSpPr>
            <a:spLocks noGrp="1"/>
          </p:cNvSpPr>
          <p:nvPr>
            <p:ph type="sldNum" sz="quarter" idx="12"/>
          </p:nvPr>
        </p:nvSpPr>
        <p:spPr/>
        <p:txBody>
          <a:bodyPr/>
          <a:lstStyle/>
          <a:p>
            <a:fld id="{97B837DC-5080-4B56-B96A-3B410589CC98}" type="slidenum">
              <a:rPr lang="fr-FR" altLang="fr-FR" smtClean="0"/>
              <a:pPr/>
              <a:t>7</a:t>
            </a:fld>
            <a:endParaRPr lang="fr-FR" altLang="fr-FR" dirty="0"/>
          </a:p>
        </p:txBody>
      </p:sp>
    </p:spTree>
    <p:extLst>
      <p:ext uri="{BB962C8B-B14F-4D97-AF65-F5344CB8AC3E}">
        <p14:creationId xmlns:p14="http://schemas.microsoft.com/office/powerpoint/2010/main" val="196047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7534"/>
            <a:ext cx="8424000" cy="385779"/>
          </a:xfrm>
        </p:spPr>
        <p:txBody>
          <a:bodyPr/>
          <a:lstStyle/>
          <a:p>
            <a:pPr algn="ctr"/>
            <a:r>
              <a:rPr lang="fr-FR" sz="2000" dirty="0" smtClean="0">
                <a:solidFill>
                  <a:schemeClr val="tx2">
                    <a:lumMod val="75000"/>
                  </a:schemeClr>
                </a:solidFill>
              </a:rPr>
              <a:t>Bilan des collectes précédentes</a:t>
            </a:r>
            <a:endParaRPr lang="fr-FR" sz="20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8</a:t>
            </a:fld>
            <a:endParaRPr lang="fr-FR" dirty="0"/>
          </a:p>
        </p:txBody>
      </p:sp>
      <p:sp>
        <p:nvSpPr>
          <p:cNvPr id="3" name="Rectangle 2"/>
          <p:cNvSpPr/>
          <p:nvPr/>
        </p:nvSpPr>
        <p:spPr>
          <a:xfrm>
            <a:off x="323528" y="1297970"/>
            <a:ext cx="8424000" cy="2923877"/>
          </a:xfrm>
          <a:prstGeom prst="rect">
            <a:avLst/>
          </a:prstGeom>
        </p:spPr>
        <p:txBody>
          <a:bodyPr wrap="square">
            <a:spAutoFit/>
          </a:bodyPr>
          <a:lstStyle/>
          <a:p>
            <a:pPr marL="285750" lvl="0" indent="-285750">
              <a:spcBef>
                <a:spcPts val="600"/>
              </a:spcBef>
              <a:spcAft>
                <a:spcPts val="600"/>
              </a:spcAft>
              <a:buFont typeface="Wingdings" panose="05000000000000000000" pitchFamily="2" charset="2"/>
              <a:buChar char="§"/>
            </a:pPr>
            <a:r>
              <a:rPr lang="fr-FR" sz="1600" dirty="0" smtClean="0"/>
              <a:t>En 2022-2023, la </a:t>
            </a:r>
            <a:r>
              <a:rPr lang="fr-FR" sz="1600" dirty="0"/>
              <a:t>situation de 99,6 % des 35 215 des élèves du panel 2021 a pu être actualisée (98,9 % à partir d’ONDE, et 0,7 % à partir des enquêtes par Internet). </a:t>
            </a:r>
          </a:p>
          <a:p>
            <a:pPr marL="285750" lvl="0" indent="-285750">
              <a:spcBef>
                <a:spcPts val="600"/>
              </a:spcBef>
              <a:spcAft>
                <a:spcPts val="600"/>
              </a:spcAft>
              <a:buFont typeface="Wingdings" panose="05000000000000000000" pitchFamily="2" charset="2"/>
              <a:buChar char="§"/>
            </a:pPr>
            <a:r>
              <a:rPr lang="fr-FR" sz="1600" dirty="0" smtClean="0"/>
              <a:t>Mars-juillet 2022 : 88 </a:t>
            </a:r>
            <a:r>
              <a:rPr lang="fr-FR" sz="1600" dirty="0"/>
              <a:t>% des familles ont répondu à l’enquête. Parmi elles, 78 % l’ont fait par internet, 14 % par voie postale et 8 % par téléphone. </a:t>
            </a:r>
            <a:r>
              <a:rPr lang="fr-FR" sz="1600" dirty="0" smtClean="0"/>
              <a:t> </a:t>
            </a:r>
          </a:p>
          <a:p>
            <a:pPr marL="285750" lvl="0" indent="-285750">
              <a:spcBef>
                <a:spcPts val="600"/>
              </a:spcBef>
              <a:spcAft>
                <a:spcPts val="600"/>
              </a:spcAft>
              <a:buFont typeface="Wingdings" panose="05000000000000000000" pitchFamily="2" charset="2"/>
              <a:buChar char="§"/>
            </a:pPr>
            <a:r>
              <a:rPr lang="fr-FR" sz="1600" dirty="0" smtClean="0"/>
              <a:t>Janvier  2022 :  96 </a:t>
            </a:r>
            <a:r>
              <a:rPr lang="fr-FR" sz="1600" dirty="0"/>
              <a:t>% des 2 514 établissements de l’échantillon ont participé </a:t>
            </a:r>
            <a:r>
              <a:rPr lang="fr-FR" sz="1600" dirty="0" smtClean="0"/>
              <a:t>aux évaluations et </a:t>
            </a:r>
            <a:r>
              <a:rPr lang="fr-FR" sz="1600" dirty="0"/>
              <a:t>les grilles ont été complétées pour 93 % des élèves du panel. </a:t>
            </a:r>
            <a:endParaRPr lang="fr-FR" sz="1600" dirty="0" smtClean="0"/>
          </a:p>
          <a:p>
            <a:pPr marL="285750" lvl="0" indent="-285750">
              <a:spcBef>
                <a:spcPts val="600"/>
              </a:spcBef>
              <a:spcAft>
                <a:spcPts val="600"/>
              </a:spcAft>
              <a:buFont typeface="Wingdings" panose="05000000000000000000" pitchFamily="2" charset="2"/>
              <a:buChar char="§"/>
            </a:pPr>
            <a:r>
              <a:rPr lang="fr-FR" sz="1600" dirty="0"/>
              <a:t>Janvier  2022 </a:t>
            </a:r>
            <a:r>
              <a:rPr lang="fr-FR" sz="1600" dirty="0" smtClean="0"/>
              <a:t>: 80 % des élèves ont participé aux évaluations directes (sous-échantillon de 3 512 élèves.</a:t>
            </a:r>
          </a:p>
          <a:p>
            <a:pPr marL="285750" lvl="0" indent="-285750">
              <a:spcBef>
                <a:spcPts val="600"/>
              </a:spcBef>
              <a:spcAft>
                <a:spcPts val="600"/>
              </a:spcAft>
              <a:buFont typeface="Wingdings" panose="05000000000000000000" pitchFamily="2" charset="2"/>
              <a:buChar char="§"/>
            </a:pPr>
            <a:r>
              <a:rPr lang="fr-FR" sz="1600" dirty="0" smtClean="0"/>
              <a:t>Mai-juin </a:t>
            </a:r>
            <a:r>
              <a:rPr lang="fr-FR" sz="1600" dirty="0"/>
              <a:t>2022 </a:t>
            </a:r>
            <a:r>
              <a:rPr lang="fr-FR" sz="1600" dirty="0" smtClean="0"/>
              <a:t> : 94 % des enseignants ont répondu à l’enquête </a:t>
            </a:r>
            <a:r>
              <a:rPr lang="fr-FR" sz="1600" dirty="0"/>
              <a:t>auprès des </a:t>
            </a:r>
            <a:r>
              <a:rPr lang="fr-FR" sz="1600" dirty="0" smtClean="0"/>
              <a:t>enseignants.</a:t>
            </a:r>
            <a:endParaRPr lang="fr-FR" sz="1600" dirty="0">
              <a:solidFill>
                <a:srgbClr val="1F4E79"/>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40971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7534"/>
            <a:ext cx="8424000" cy="385779"/>
          </a:xfrm>
        </p:spPr>
        <p:txBody>
          <a:bodyPr/>
          <a:lstStyle/>
          <a:p>
            <a:pPr algn="ctr"/>
            <a:r>
              <a:rPr lang="fr-FR" sz="2000" dirty="0">
                <a:solidFill>
                  <a:schemeClr val="tx2">
                    <a:lumMod val="75000"/>
                  </a:schemeClr>
                </a:solidFill>
              </a:rPr>
              <a:t>E</a:t>
            </a:r>
            <a:r>
              <a:rPr lang="fr-FR" sz="2000" dirty="0" smtClean="0">
                <a:solidFill>
                  <a:schemeClr val="tx2">
                    <a:lumMod val="75000"/>
                  </a:schemeClr>
                </a:solidFill>
              </a:rPr>
              <a:t>nquête Famille 2022</a:t>
            </a:r>
            <a:endParaRPr lang="fr-FR" sz="20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9</a:t>
            </a:fld>
            <a:endParaRPr lang="fr-FR" dirty="0"/>
          </a:p>
        </p:txBody>
      </p:sp>
      <p:sp>
        <p:nvSpPr>
          <p:cNvPr id="3" name="Rectangle 2"/>
          <p:cNvSpPr/>
          <p:nvPr/>
        </p:nvSpPr>
        <p:spPr>
          <a:xfrm>
            <a:off x="395536" y="1347614"/>
            <a:ext cx="8424000" cy="2985433"/>
          </a:xfrm>
          <a:prstGeom prst="rect">
            <a:avLst/>
          </a:prstGeom>
        </p:spPr>
        <p:txBody>
          <a:bodyPr wrap="square">
            <a:spAutoFit/>
          </a:bodyPr>
          <a:lstStyle/>
          <a:p>
            <a:pPr>
              <a:spcBef>
                <a:spcPts val="600"/>
              </a:spcBef>
              <a:spcAft>
                <a:spcPts val="600"/>
              </a:spcAft>
            </a:pPr>
            <a:r>
              <a:rPr lang="fr-FR" sz="1600" b="1" dirty="0" smtClean="0">
                <a:ea typeface="Calibri" panose="020F0502020204030204" pitchFamily="34" charset="0"/>
              </a:rPr>
              <a:t>Thèmes </a:t>
            </a:r>
            <a:r>
              <a:rPr lang="fr-FR" sz="1600" b="1" dirty="0">
                <a:ea typeface="Calibri" panose="020F0502020204030204" pitchFamily="34" charset="0"/>
              </a:rPr>
              <a:t>du questionnaire</a:t>
            </a:r>
          </a:p>
          <a:p>
            <a:pPr marL="342900" indent="-342900">
              <a:spcBef>
                <a:spcPts val="600"/>
              </a:spcBef>
              <a:spcAft>
                <a:spcPts val="600"/>
              </a:spcAft>
              <a:buFont typeface="Wingdings" panose="05000000000000000000" pitchFamily="2" charset="2"/>
              <a:buChar char="§"/>
            </a:pPr>
            <a:r>
              <a:rPr lang="fr-FR" sz="1600" dirty="0">
                <a:ea typeface="Calibri" panose="020F0502020204030204" pitchFamily="34" charset="0"/>
              </a:rPr>
              <a:t>Modes de garde avant l’entrée à l’école</a:t>
            </a:r>
          </a:p>
          <a:p>
            <a:pPr marL="342900" lvl="0" indent="-342900">
              <a:spcBef>
                <a:spcPts val="600"/>
              </a:spcBef>
              <a:spcAft>
                <a:spcPts val="600"/>
              </a:spcAft>
              <a:buFont typeface="Wingdings" panose="05000000000000000000" pitchFamily="2" charset="2"/>
              <a:buChar char="§"/>
            </a:pPr>
            <a:r>
              <a:rPr lang="fr-FR" sz="1600" dirty="0">
                <a:ea typeface="Calibri" panose="020F0502020204030204" pitchFamily="34" charset="0"/>
              </a:rPr>
              <a:t>Conditions d’entrée à l’école et modes d’organisation</a:t>
            </a:r>
          </a:p>
          <a:p>
            <a:pPr marL="342900" lvl="0" indent="-342900">
              <a:spcBef>
                <a:spcPts val="600"/>
              </a:spcBef>
              <a:spcAft>
                <a:spcPts val="600"/>
              </a:spcAft>
              <a:buFont typeface="Wingdings" panose="05000000000000000000" pitchFamily="2" charset="2"/>
              <a:buChar char="§"/>
            </a:pPr>
            <a:r>
              <a:rPr lang="fr-FR" sz="1600" dirty="0">
                <a:ea typeface="Calibri" panose="020F0502020204030204" pitchFamily="34" charset="0"/>
              </a:rPr>
              <a:t>Comportements et représentations des parents par rapport à la scolarité de l’enfant</a:t>
            </a:r>
          </a:p>
          <a:p>
            <a:pPr marL="342900" lvl="0" indent="-342900">
              <a:spcBef>
                <a:spcPts val="600"/>
              </a:spcBef>
              <a:spcAft>
                <a:spcPts val="600"/>
              </a:spcAft>
              <a:buFont typeface="Wingdings" panose="05000000000000000000" pitchFamily="2" charset="2"/>
              <a:buChar char="§"/>
            </a:pPr>
            <a:r>
              <a:rPr lang="fr-FR" sz="1600" dirty="0">
                <a:ea typeface="Calibri" panose="020F0502020204030204" pitchFamily="34" charset="0"/>
              </a:rPr>
              <a:t>Interactions de l’élève avec son environnement</a:t>
            </a:r>
          </a:p>
          <a:p>
            <a:pPr marL="342900" lvl="0" indent="-342900">
              <a:spcBef>
                <a:spcPts val="600"/>
              </a:spcBef>
              <a:spcAft>
                <a:spcPts val="600"/>
              </a:spcAft>
              <a:buFont typeface="Wingdings" panose="05000000000000000000" pitchFamily="2" charset="2"/>
              <a:buChar char="§"/>
            </a:pPr>
            <a:r>
              <a:rPr lang="fr-FR" sz="1600" dirty="0">
                <a:ea typeface="Calibri" panose="020F0502020204030204" pitchFamily="34" charset="0"/>
              </a:rPr>
              <a:t>Activités scolaires, sportives et </a:t>
            </a:r>
            <a:r>
              <a:rPr lang="fr-FR" sz="1600" dirty="0" smtClean="0">
                <a:ea typeface="Calibri" panose="020F0502020204030204" pitchFamily="34" charset="0"/>
              </a:rPr>
              <a:t>culturelles, utilisation des écrans</a:t>
            </a:r>
            <a:endParaRPr lang="fr-FR" sz="1600" dirty="0">
              <a:ea typeface="Calibri" panose="020F0502020204030204" pitchFamily="34" charset="0"/>
            </a:endParaRPr>
          </a:p>
          <a:p>
            <a:pPr marL="342900" lvl="0" indent="-342900">
              <a:spcBef>
                <a:spcPts val="600"/>
              </a:spcBef>
              <a:spcAft>
                <a:spcPts val="600"/>
              </a:spcAft>
              <a:buFont typeface="Wingdings" panose="05000000000000000000" pitchFamily="2" charset="2"/>
              <a:buChar char="§"/>
            </a:pPr>
            <a:r>
              <a:rPr lang="fr-FR" sz="1600" dirty="0">
                <a:ea typeface="Calibri" panose="020F0502020204030204" pitchFamily="34" charset="0"/>
              </a:rPr>
              <a:t>Environnement familial de l’élève et conditions de </a:t>
            </a:r>
            <a:r>
              <a:rPr lang="fr-FR" sz="1600" dirty="0" smtClean="0">
                <a:ea typeface="Calibri" panose="020F0502020204030204" pitchFamily="34" charset="0"/>
              </a:rPr>
              <a:t>vie, origine des parents, langues parlées</a:t>
            </a:r>
            <a:endParaRPr lang="fr-FR" sz="1600" dirty="0">
              <a:ea typeface="Calibri" panose="020F0502020204030204" pitchFamily="34" charset="0"/>
            </a:endParaRPr>
          </a:p>
        </p:txBody>
      </p:sp>
    </p:spTree>
    <p:extLst>
      <p:ext uri="{BB962C8B-B14F-4D97-AF65-F5344CB8AC3E}">
        <p14:creationId xmlns:p14="http://schemas.microsoft.com/office/powerpoint/2010/main" val="165486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Props1.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c7ddd52-0a06-43b1-a35c-dcb15ea2e3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17393</TotalTime>
  <Words>3291</Words>
  <Application>Microsoft Office PowerPoint</Application>
  <PresentationFormat>Affichage à l'écran (16:9)</PresentationFormat>
  <Paragraphs>292</Paragraphs>
  <Slides>16</Slides>
  <Notes>16</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4" baseType="lpstr">
      <vt:lpstr>Arial</vt:lpstr>
      <vt:lpstr>Arial Italic</vt:lpstr>
      <vt:lpstr>Calibri</vt:lpstr>
      <vt:lpstr>Lucida Grande</vt:lpstr>
      <vt:lpstr>Wingdings</vt:lpstr>
      <vt:lpstr>Wingdings 3</vt:lpstr>
      <vt:lpstr>MINISTÈRIEL</vt:lpstr>
      <vt:lpstr>Feuille de calcul</vt:lpstr>
      <vt:lpstr>Présentation PowerPoint</vt:lpstr>
      <vt:lpstr>Demande de renouvellement</vt:lpstr>
      <vt:lpstr>Plan</vt:lpstr>
      <vt:lpstr>Cinquante ans de panels d’élèves à la Depp</vt:lpstr>
      <vt:lpstr>Mise en place d’un panel d’élèves scolarisés en maternelle</vt:lpstr>
      <vt:lpstr>Echantillon</vt:lpstr>
      <vt:lpstr>Dispositif de collecte (20212029)</vt:lpstr>
      <vt:lpstr>Bilan des collectes précédentes</vt:lpstr>
      <vt:lpstr>Enquête Famille 2022</vt:lpstr>
      <vt:lpstr>Enquête Famille 2025 Objectifs généraux</vt:lpstr>
      <vt:lpstr>Nouvelles questions</vt:lpstr>
      <vt:lpstr>Thèmes du questionnaire</vt:lpstr>
      <vt:lpstr>Comitologie et concertation</vt:lpstr>
      <vt:lpstr>Passation et calendrier</vt:lpstr>
      <vt:lpstr>Dernières études à partir des panels d’élèves</vt:lpstr>
      <vt:lpstr>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MERIAM BARHOUMI</cp:lastModifiedBy>
  <cp:revision>184</cp:revision>
  <dcterms:created xsi:type="dcterms:W3CDTF">2020-03-05T15:21:24Z</dcterms:created>
  <dcterms:modified xsi:type="dcterms:W3CDTF">2024-03-21T11:10:21Z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